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7296" y="2316098"/>
            <a:ext cx="8211439" cy="4541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485650" y="188594"/>
            <a:ext cx="1622916" cy="926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1060704"/>
            <a:ext cx="9144000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118871"/>
            <a:ext cx="9144000" cy="138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79514" y="306146"/>
            <a:ext cx="2609958" cy="629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1684020"/>
            <a:ext cx="7171944" cy="1306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4145279" y="1592580"/>
            <a:ext cx="3418331" cy="1615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0" y="1709877"/>
            <a:ext cx="7092315" cy="1200785"/>
          </a:xfrm>
          <a:custGeom>
            <a:avLst/>
            <a:gdLst/>
            <a:ahLst/>
            <a:cxnLst/>
            <a:rect l="l" t="t" r="r" b="b"/>
            <a:pathLst>
              <a:path w="7092315" h="1200785">
                <a:moveTo>
                  <a:pt x="7092251" y="0"/>
                </a:moveTo>
                <a:lnTo>
                  <a:pt x="0" y="0"/>
                </a:lnTo>
                <a:lnTo>
                  <a:pt x="0" y="1200327"/>
                </a:lnTo>
                <a:lnTo>
                  <a:pt x="7092251" y="1200327"/>
                </a:lnTo>
                <a:lnTo>
                  <a:pt x="7092251" y="0"/>
                </a:lnTo>
                <a:close/>
              </a:path>
            </a:pathLst>
          </a:custGeom>
          <a:solidFill>
            <a:srgbClr val="BEBEBE">
              <a:alpha val="5803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0310" y="825246"/>
            <a:ext cx="5183378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422" y="2988055"/>
            <a:ext cx="6691630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79535" y="6465214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4.jpg"/><Relationship Id="rId4" Type="http://schemas.openxmlformats.org/officeDocument/2006/relationships/image" Target="../media/image37.jpg"/><Relationship Id="rId5" Type="http://schemas.openxmlformats.org/officeDocument/2006/relationships/image" Target="../media/image10.png"/><Relationship Id="rId6" Type="http://schemas.openxmlformats.org/officeDocument/2006/relationships/image" Target="../media/image3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hyperlink" Target="http://reprap.org/wiki/Prusa_i3_Hephestos/es" TargetMode="External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jpg"/><Relationship Id="rId11" Type="http://schemas.openxmlformats.org/officeDocument/2006/relationships/image" Target="../media/image2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2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79514" y="6011888"/>
              <a:ext cx="2609958" cy="6291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91135"/>
              <a:ext cx="4355909" cy="34545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921254" y="5018748"/>
              <a:ext cx="3306953" cy="18392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4949952"/>
              <a:ext cx="9144000" cy="1386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69036" y="2295144"/>
              <a:ext cx="6669024" cy="28635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850" y="4086124"/>
            <a:ext cx="853801" cy="853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2325" y="5204294"/>
            <a:ext cx="2251912" cy="542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4949952"/>
            <a:ext cx="9144000" cy="1908175"/>
            <a:chOff x="0" y="4949952"/>
            <a:chExt cx="9144000" cy="1908175"/>
          </a:xfrm>
        </p:grpSpPr>
        <p:sp>
          <p:nvSpPr>
            <p:cNvPr id="5" name="object 5"/>
            <p:cNvSpPr/>
            <p:nvPr/>
          </p:nvSpPr>
          <p:spPr>
            <a:xfrm>
              <a:off x="3033354" y="5018748"/>
              <a:ext cx="3194852" cy="18392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4949952"/>
              <a:ext cx="9144000" cy="1386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0073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especializados </a:t>
            </a:r>
            <a:r>
              <a:rPr dirty="0"/>
              <a:t>en </a:t>
            </a:r>
            <a:r>
              <a:rPr dirty="0" spc="-15"/>
              <a:t>Robótica </a:t>
            </a:r>
            <a:r>
              <a:rPr dirty="0"/>
              <a:t>y en </a:t>
            </a:r>
            <a:r>
              <a:rPr dirty="0" spc="-10"/>
              <a:t>Impresoras</a:t>
            </a:r>
            <a:r>
              <a:rPr dirty="0" spc="30"/>
              <a:t> </a:t>
            </a:r>
            <a:r>
              <a:rPr dirty="0" spc="-15"/>
              <a:t>3D.</a:t>
            </a:r>
          </a:p>
        </p:txBody>
      </p:sp>
      <p:sp>
        <p:nvSpPr>
          <p:cNvPr id="8" name="object 8"/>
          <p:cNvSpPr/>
          <p:nvPr/>
        </p:nvSpPr>
        <p:spPr>
          <a:xfrm>
            <a:off x="3563111" y="1340738"/>
            <a:ext cx="2809875" cy="1628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46303" y="5880912"/>
            <a:ext cx="227584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2950" marR="5080" indent="-5003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C/ </a:t>
            </a:r>
            <a:r>
              <a:rPr dirty="0" sz="1400">
                <a:latin typeface="Calibri"/>
                <a:cs typeface="Calibri"/>
              </a:rPr>
              <a:t>Don </a:t>
            </a:r>
            <a:r>
              <a:rPr dirty="0" sz="1400" spc="-5">
                <a:latin typeface="Calibri"/>
                <a:cs typeface="Calibri"/>
              </a:rPr>
              <a:t>Ramón de </a:t>
            </a:r>
            <a:r>
              <a:rPr dirty="0" sz="1400">
                <a:latin typeface="Calibri"/>
                <a:cs typeface="Calibri"/>
              </a:rPr>
              <a:t>la Cruz</a:t>
            </a:r>
            <a:r>
              <a:rPr dirty="0" sz="1400" spc="-9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75  </a:t>
            </a:r>
            <a:r>
              <a:rPr dirty="0" sz="1400" spc="-5">
                <a:latin typeface="Calibri"/>
                <a:cs typeface="Calibri"/>
              </a:rPr>
              <a:t>28001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Madrid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35">
                <a:latin typeface="Calibri"/>
                <a:cs typeface="Calibri"/>
              </a:rPr>
              <a:t>Tel. </a:t>
            </a:r>
            <a:r>
              <a:rPr dirty="0" sz="1400">
                <a:latin typeface="Calibri"/>
                <a:cs typeface="Calibri"/>
              </a:rPr>
              <a:t>91 </a:t>
            </a:r>
            <a:r>
              <a:rPr dirty="0" sz="1400" spc="-5">
                <a:latin typeface="Calibri"/>
                <a:cs typeface="Calibri"/>
              </a:rPr>
              <a:t>402 40 28- 91 781 57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34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3277" y="2731770"/>
            <a:ext cx="37033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45" b="1">
                <a:solidFill>
                  <a:srgbClr val="7E7E7E"/>
                </a:solidFill>
                <a:latin typeface="Times New Roman"/>
                <a:cs typeface="Times New Roman"/>
              </a:rPr>
              <a:t>el </a:t>
            </a:r>
            <a:r>
              <a:rPr dirty="0" sz="3600" spc="-580" b="1">
                <a:solidFill>
                  <a:srgbClr val="7E7E7E"/>
                </a:solidFill>
                <a:latin typeface="Times New Roman"/>
                <a:cs typeface="Times New Roman"/>
              </a:rPr>
              <a:t>futuro </a:t>
            </a:r>
            <a:r>
              <a:rPr dirty="0" sz="3600" spc="-590" b="1">
                <a:solidFill>
                  <a:srgbClr val="7E7E7E"/>
                </a:solidFill>
                <a:latin typeface="Times New Roman"/>
                <a:cs typeface="Times New Roman"/>
              </a:rPr>
              <a:t>en </a:t>
            </a:r>
            <a:r>
              <a:rPr dirty="0" sz="3600" spc="-580" b="1">
                <a:solidFill>
                  <a:srgbClr val="7E7E7E"/>
                </a:solidFill>
                <a:latin typeface="Times New Roman"/>
                <a:cs typeface="Times New Roman"/>
              </a:rPr>
              <a:t>nuestras</a:t>
            </a:r>
            <a:r>
              <a:rPr dirty="0" sz="3600" spc="-340" b="1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dirty="0" sz="3600" spc="-670" b="1">
                <a:solidFill>
                  <a:srgbClr val="7E7E7E"/>
                </a:solidFill>
                <a:latin typeface="Times New Roman"/>
                <a:cs typeface="Times New Roman"/>
              </a:rPr>
              <a:t>manos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44721" y="4000322"/>
            <a:ext cx="2028825" cy="7918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4F81BC"/>
                </a:solidFill>
                <a:latin typeface="Calibri"/>
                <a:cs typeface="Calibri"/>
              </a:rPr>
              <a:t>Solicita </a:t>
            </a:r>
            <a:r>
              <a:rPr dirty="0" sz="1400" b="1">
                <a:solidFill>
                  <a:srgbClr val="4F81BC"/>
                </a:solidFill>
                <a:latin typeface="Calibri"/>
                <a:cs typeface="Calibri"/>
              </a:rPr>
              <a:t>más</a:t>
            </a:r>
            <a:r>
              <a:rPr dirty="0" sz="1400" spc="-35" b="1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4F81BC"/>
                </a:solidFill>
                <a:latin typeface="Calibri"/>
                <a:cs typeface="Calibri"/>
              </a:rPr>
              <a:t>información: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José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Manuel </a:t>
            </a:r>
            <a:r>
              <a:rPr dirty="0" sz="1400" spc="-10">
                <a:solidFill>
                  <a:srgbClr val="7E7E7E"/>
                </a:solidFill>
                <a:latin typeface="Calibri"/>
                <a:cs typeface="Calibri"/>
              </a:rPr>
              <a:t>López</a:t>
            </a:r>
            <a:r>
              <a:rPr dirty="0" sz="14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Consalvi</a:t>
            </a:r>
            <a:endParaRPr sz="1400">
              <a:latin typeface="Calibri"/>
              <a:cs typeface="Calibri"/>
            </a:endParaRPr>
          </a:p>
          <a:p>
            <a:pPr algn="ctr" marL="396240" marR="387985">
              <a:lnSpc>
                <a:spcPct val="100000"/>
              </a:lnSpc>
              <a:spcBef>
                <a:spcPts val="25"/>
              </a:spcBef>
            </a:pPr>
            <a:r>
              <a:rPr dirty="0" sz="1100" b="1">
                <a:latin typeface="Calibri"/>
                <a:cs typeface="Calibri"/>
              </a:rPr>
              <a:t>ACCOUNT</a:t>
            </a:r>
            <a:r>
              <a:rPr dirty="0" sz="1100" spc="-8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MANAGER  667 309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340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035" y="1699099"/>
            <a:ext cx="2650047" cy="3848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18871"/>
            <a:ext cx="9144000" cy="1080770"/>
            <a:chOff x="0" y="118871"/>
            <a:chExt cx="9144000" cy="1080770"/>
          </a:xfrm>
        </p:grpSpPr>
        <p:sp>
          <p:nvSpPr>
            <p:cNvPr id="4" name="object 4"/>
            <p:cNvSpPr/>
            <p:nvPr/>
          </p:nvSpPr>
          <p:spPr>
            <a:xfrm>
              <a:off x="7485650" y="188594"/>
              <a:ext cx="1622916" cy="9263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060704"/>
              <a:ext cx="9144000" cy="1386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18871"/>
              <a:ext cx="9144000" cy="1386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9514" y="306146"/>
              <a:ext cx="2609958" cy="6291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650485" y="1654810"/>
            <a:ext cx="3841115" cy="30473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Hoy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en día </a:t>
            </a:r>
            <a:r>
              <a:rPr dirty="0" sz="1400" spc="-15" b="1">
                <a:solidFill>
                  <a:srgbClr val="7E7E7E"/>
                </a:solidFill>
                <a:latin typeface="Calibri"/>
                <a:cs typeface="Calibri"/>
              </a:rPr>
              <a:t>ya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muchos centros 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educativos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apuestan 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por 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integrar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el diseño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3D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en sus</a:t>
            </a:r>
            <a:r>
              <a:rPr dirty="0" sz="1400" spc="-10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programas.</a:t>
            </a: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Pasar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de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un 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concepto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o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idea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a un 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producto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3D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es un 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planteamiento muy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poderoso en la</a:t>
            </a:r>
            <a:r>
              <a:rPr dirty="0" sz="1400" spc="-12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educación.</a:t>
            </a: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La impresión 3D facilitan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el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aprendizaje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de 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conceptos complejos 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para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el alumno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dotándoles </a:t>
            </a:r>
            <a:r>
              <a:rPr dirty="0" sz="1400" spc="-15" b="1">
                <a:solidFill>
                  <a:srgbClr val="7E7E7E"/>
                </a:solidFill>
                <a:latin typeface="Calibri"/>
                <a:cs typeface="Calibri"/>
              </a:rPr>
              <a:t>de  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nuevas herramientas.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Los alumnos pueden 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tocar 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con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sus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manos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los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conceptos explicados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en</a:t>
            </a:r>
            <a:r>
              <a:rPr dirty="0" sz="1400" spc="-11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clase.</a:t>
            </a:r>
            <a:endParaRPr sz="1400">
              <a:latin typeface="Calibri"/>
              <a:cs typeface="Calibri"/>
            </a:endParaRPr>
          </a:p>
          <a:p>
            <a:pPr algn="just" marL="67945">
              <a:lnSpc>
                <a:spcPts val="6360"/>
              </a:lnSpc>
            </a:pPr>
            <a:r>
              <a:rPr dirty="0" sz="5400" b="1">
                <a:solidFill>
                  <a:srgbClr val="006FC0"/>
                </a:solidFill>
                <a:latin typeface="Calibri"/>
                <a:cs typeface="Calibri"/>
              </a:rPr>
              <a:t>3D </a:t>
            </a:r>
            <a:r>
              <a:rPr dirty="0" sz="5400" spc="-5" b="1">
                <a:solidFill>
                  <a:srgbClr val="006FC0"/>
                </a:solidFill>
                <a:latin typeface="Calibri"/>
                <a:cs typeface="Calibri"/>
              </a:rPr>
              <a:t>en el</a:t>
            </a:r>
            <a:r>
              <a:rPr dirty="0" sz="5400" spc="-9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006FC0"/>
                </a:solidFill>
                <a:latin typeface="Calibri"/>
                <a:cs typeface="Calibri"/>
              </a:rPr>
              <a:t>aula</a:t>
            </a:r>
            <a:endParaRPr sz="5400">
              <a:latin typeface="Calibri"/>
              <a:cs typeface="Calibri"/>
            </a:endParaRPr>
          </a:p>
          <a:p>
            <a:pPr algn="just" marL="128905">
              <a:lnSpc>
                <a:spcPct val="100000"/>
              </a:lnSpc>
              <a:spcBef>
                <a:spcPts val="150"/>
              </a:spcBef>
            </a:pPr>
            <a:r>
              <a:rPr dirty="0" sz="3200" spc="-5" b="1">
                <a:solidFill>
                  <a:srgbClr val="7E7E7E"/>
                </a:solidFill>
                <a:latin typeface="Calibri"/>
                <a:cs typeface="Calibri"/>
              </a:rPr>
              <a:t>personaliza </a:t>
            </a:r>
            <a:r>
              <a:rPr dirty="0" sz="3200" b="1">
                <a:solidFill>
                  <a:srgbClr val="7E7E7E"/>
                </a:solidFill>
                <a:latin typeface="Calibri"/>
                <a:cs typeface="Calibri"/>
              </a:rPr>
              <a:t>tus</a:t>
            </a:r>
            <a:r>
              <a:rPr dirty="0" sz="3200" spc="-1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7E7E7E"/>
                </a:solidFill>
                <a:latin typeface="Calibri"/>
                <a:cs typeface="Calibri"/>
              </a:rPr>
              <a:t>clases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49603" y="2681985"/>
            <a:ext cx="3250438" cy="24752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2374392" y="5763766"/>
            <a:ext cx="824865" cy="1009015"/>
            <a:chOff x="2374392" y="5763766"/>
            <a:chExt cx="824865" cy="1009015"/>
          </a:xfrm>
        </p:grpSpPr>
        <p:sp>
          <p:nvSpPr>
            <p:cNvPr id="11" name="object 11"/>
            <p:cNvSpPr/>
            <p:nvPr/>
          </p:nvSpPr>
          <p:spPr>
            <a:xfrm>
              <a:off x="2527397" y="6202016"/>
              <a:ext cx="151188" cy="821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374392" y="5763766"/>
              <a:ext cx="824483" cy="10088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4255008" y="5763766"/>
            <a:ext cx="824865" cy="1009015"/>
            <a:chOff x="4255008" y="5763766"/>
            <a:chExt cx="824865" cy="1009015"/>
          </a:xfrm>
        </p:grpSpPr>
        <p:sp>
          <p:nvSpPr>
            <p:cNvPr id="14" name="object 14"/>
            <p:cNvSpPr/>
            <p:nvPr/>
          </p:nvSpPr>
          <p:spPr>
            <a:xfrm>
              <a:off x="4408013" y="6202016"/>
              <a:ext cx="151188" cy="821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255008" y="5763766"/>
              <a:ext cx="824484" cy="10088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577721" y="5608421"/>
            <a:ext cx="5914390" cy="835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105"/>
              </a:lnSpc>
              <a:spcBef>
                <a:spcPts val="100"/>
              </a:spcBef>
            </a:pP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En solo </a:t>
            </a:r>
            <a:r>
              <a:rPr dirty="0" sz="1800" spc="-10" b="1">
                <a:solidFill>
                  <a:srgbClr val="7E7E7E"/>
                </a:solidFill>
                <a:latin typeface="Calibri"/>
                <a:cs typeface="Calibri"/>
              </a:rPr>
              <a:t>tres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pasos se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consigue llevar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una idea a la</a:t>
            </a:r>
            <a:r>
              <a:rPr dirty="0" sz="1800" spc="-18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realidad: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4265"/>
              </a:lnSpc>
            </a:pPr>
            <a:r>
              <a:rPr dirty="0" sz="3600" b="1">
                <a:solidFill>
                  <a:srgbClr val="006FC0"/>
                </a:solidFill>
                <a:latin typeface="Calibri"/>
                <a:cs typeface="Calibri"/>
              </a:rPr>
              <a:t>Idea </a:t>
            </a:r>
            <a:r>
              <a:rPr dirty="0" sz="3600" b="1">
                <a:solidFill>
                  <a:srgbClr val="7E7E7E"/>
                </a:solidFill>
                <a:latin typeface="Calibri"/>
                <a:cs typeface="Calibri"/>
              </a:rPr>
              <a:t>-&gt; </a:t>
            </a:r>
            <a:r>
              <a:rPr dirty="0" sz="3600" spc="-5" b="1">
                <a:solidFill>
                  <a:srgbClr val="006FC0"/>
                </a:solidFill>
                <a:latin typeface="Calibri"/>
                <a:cs typeface="Calibri"/>
              </a:rPr>
              <a:t>Diseño </a:t>
            </a:r>
            <a:r>
              <a:rPr dirty="0" sz="3600" b="1">
                <a:solidFill>
                  <a:srgbClr val="7E7E7E"/>
                </a:solidFill>
                <a:latin typeface="Calibri"/>
                <a:cs typeface="Calibri"/>
              </a:rPr>
              <a:t>-&gt; </a:t>
            </a:r>
            <a:r>
              <a:rPr dirty="0" sz="3600" spc="-20" b="1">
                <a:solidFill>
                  <a:srgbClr val="006FC0"/>
                </a:solidFill>
                <a:latin typeface="Calibri"/>
                <a:cs typeface="Calibri"/>
              </a:rPr>
              <a:t>Pieza</a:t>
            </a:r>
            <a:r>
              <a:rPr dirty="0" sz="3600" spc="-6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600" spc="-10" b="1">
                <a:solidFill>
                  <a:srgbClr val="006FC0"/>
                </a:solidFill>
                <a:latin typeface="Calibri"/>
                <a:cs typeface="Calibri"/>
              </a:rPr>
              <a:t>impresa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8871"/>
            <a:ext cx="9144000" cy="1080770"/>
            <a:chOff x="0" y="118871"/>
            <a:chExt cx="9144000" cy="1080770"/>
          </a:xfrm>
        </p:grpSpPr>
        <p:sp>
          <p:nvSpPr>
            <p:cNvPr id="3" name="object 3"/>
            <p:cNvSpPr/>
            <p:nvPr/>
          </p:nvSpPr>
          <p:spPr>
            <a:xfrm>
              <a:off x="7485650" y="188594"/>
              <a:ext cx="1622916" cy="9263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060704"/>
              <a:ext cx="9144000" cy="1386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18871"/>
              <a:ext cx="9144000" cy="1386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9514" y="306146"/>
              <a:ext cx="2609958" cy="6291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779014" y="4787265"/>
            <a:ext cx="5856605" cy="1355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 b="1">
                <a:solidFill>
                  <a:srgbClr val="006FC0"/>
                </a:solidFill>
                <a:latin typeface="Calibri"/>
                <a:cs typeface="Calibri"/>
              </a:rPr>
              <a:t>tú </a:t>
            </a:r>
            <a:r>
              <a:rPr dirty="0" sz="5400" b="1">
                <a:solidFill>
                  <a:srgbClr val="006FC0"/>
                </a:solidFill>
                <a:latin typeface="Calibri"/>
                <a:cs typeface="Calibri"/>
              </a:rPr>
              <a:t>lo haces</a:t>
            </a:r>
            <a:r>
              <a:rPr dirty="0" sz="5400" spc="-5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5400" spc="-35" b="1">
                <a:solidFill>
                  <a:srgbClr val="006FC0"/>
                </a:solidFill>
                <a:latin typeface="Calibri"/>
                <a:cs typeface="Calibri"/>
              </a:rPr>
              <a:t>diferente</a:t>
            </a:r>
            <a:endParaRPr sz="5400">
              <a:latin typeface="Calibri"/>
              <a:cs typeface="Calibri"/>
            </a:endParaRPr>
          </a:p>
          <a:p>
            <a:pPr marL="2216150">
              <a:lnSpc>
                <a:spcPct val="100000"/>
              </a:lnSpc>
              <a:spcBef>
                <a:spcPts val="145"/>
              </a:spcBef>
            </a:pPr>
            <a:r>
              <a:rPr dirty="0" sz="3200" spc="-5" b="1">
                <a:solidFill>
                  <a:srgbClr val="7E7E7E"/>
                </a:solidFill>
                <a:latin typeface="Calibri"/>
                <a:cs typeface="Calibri"/>
              </a:rPr>
              <a:t>personaliza </a:t>
            </a:r>
            <a:r>
              <a:rPr dirty="0" sz="3200" b="1">
                <a:solidFill>
                  <a:srgbClr val="7E7E7E"/>
                </a:solidFill>
                <a:latin typeface="Calibri"/>
                <a:cs typeface="Calibri"/>
              </a:rPr>
              <a:t>tus</a:t>
            </a:r>
            <a:r>
              <a:rPr dirty="0" sz="3200" spc="-13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7E7E7E"/>
                </a:solidFill>
                <a:latin typeface="Calibri"/>
                <a:cs typeface="Calibri"/>
              </a:rPr>
              <a:t>clases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0485" y="1654810"/>
            <a:ext cx="3840479" cy="3013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Con 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nuestro programa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“3D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EN EL </a:t>
            </a:r>
            <a:r>
              <a:rPr dirty="0" sz="1400" spc="-20" b="1">
                <a:solidFill>
                  <a:srgbClr val="7E7E7E"/>
                </a:solidFill>
                <a:latin typeface="Calibri"/>
                <a:cs typeface="Calibri"/>
              </a:rPr>
              <a:t>AULA”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queremos  revolucionar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la 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formación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y la 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metodología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con 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un 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único objetivo </a:t>
            </a:r>
            <a:r>
              <a:rPr dirty="0" sz="1400" spc="-30" b="1">
                <a:solidFill>
                  <a:srgbClr val="7E7E7E"/>
                </a:solidFill>
                <a:latin typeface="Calibri"/>
                <a:cs typeface="Calibri"/>
              </a:rPr>
              <a:t>FACILITAR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EL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APRENDIZAJE DE 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LOS  ALUMNOS.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spc="-60">
                <a:solidFill>
                  <a:srgbClr val="7E7E7E"/>
                </a:solidFill>
                <a:latin typeface="Calibri"/>
                <a:cs typeface="Calibri"/>
              </a:rPr>
              <a:t>Te </a:t>
            </a: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imaginas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una </a:t>
            </a: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clase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de historia donde </a:t>
            </a: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los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alumnos  puedan imprimir diseños de </a:t>
            </a: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animales en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extinción,  </a:t>
            </a: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o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en ciencias donde </a:t>
            </a: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impriman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partes del cuerpo  humano.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spc="-10">
                <a:solidFill>
                  <a:srgbClr val="7E7E7E"/>
                </a:solidFill>
                <a:latin typeface="Calibri"/>
                <a:cs typeface="Calibri"/>
              </a:rPr>
              <a:t>Estamos seguros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que </a:t>
            </a:r>
            <a:r>
              <a:rPr dirty="0" sz="1400" spc="5">
                <a:solidFill>
                  <a:srgbClr val="7E7E7E"/>
                </a:solidFill>
                <a:latin typeface="Calibri"/>
                <a:cs typeface="Calibri"/>
              </a:rPr>
              <a:t>la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metodología </a:t>
            </a: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basada </a:t>
            </a:r>
            <a:r>
              <a:rPr dirty="0" sz="1400" spc="5">
                <a:solidFill>
                  <a:srgbClr val="7E7E7E"/>
                </a:solidFill>
                <a:latin typeface="Calibri"/>
                <a:cs typeface="Calibri"/>
              </a:rPr>
              <a:t>en 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hacer </a:t>
            </a: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partícipe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al alumno del </a:t>
            </a:r>
            <a:r>
              <a:rPr dirty="0" sz="1400" spc="-10">
                <a:solidFill>
                  <a:srgbClr val="7E7E7E"/>
                </a:solidFill>
                <a:latin typeface="Calibri"/>
                <a:cs typeface="Calibri"/>
              </a:rPr>
              <a:t>proyecto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es </a:t>
            </a: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la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mejor  </a:t>
            </a:r>
            <a:r>
              <a:rPr dirty="0" sz="1400" spc="-10">
                <a:solidFill>
                  <a:srgbClr val="7E7E7E"/>
                </a:solidFill>
                <a:latin typeface="Calibri"/>
                <a:cs typeface="Calibri"/>
              </a:rPr>
              <a:t>manera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de asentar </a:t>
            </a: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y </a:t>
            </a:r>
            <a:r>
              <a:rPr dirty="0" sz="1400" spc="-10">
                <a:solidFill>
                  <a:srgbClr val="7E7E7E"/>
                </a:solidFill>
                <a:latin typeface="Calibri"/>
                <a:cs typeface="Calibri"/>
              </a:rPr>
              <a:t>comprender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conceptos </a:t>
            </a: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a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veces  difíciles de </a:t>
            </a:r>
            <a:r>
              <a:rPr dirty="0" sz="1400" spc="-20">
                <a:solidFill>
                  <a:srgbClr val="7E7E7E"/>
                </a:solidFill>
                <a:latin typeface="Calibri"/>
                <a:cs typeface="Calibri"/>
              </a:rPr>
              <a:t>imaginar.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011" y="1165352"/>
            <a:ext cx="4774565" cy="5433695"/>
            <a:chOff x="2011" y="1165352"/>
            <a:chExt cx="4774565" cy="5433695"/>
          </a:xfrm>
        </p:grpSpPr>
        <p:sp>
          <p:nvSpPr>
            <p:cNvPr id="10" name="object 10"/>
            <p:cNvSpPr/>
            <p:nvPr/>
          </p:nvSpPr>
          <p:spPr>
            <a:xfrm>
              <a:off x="1279017" y="5157165"/>
              <a:ext cx="1924939" cy="14414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11" y="1165352"/>
              <a:ext cx="4774565" cy="35770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5952" y="4365066"/>
              <a:ext cx="2953893" cy="22322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3696" y="1714322"/>
            <a:ext cx="258127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713105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006FC0"/>
                </a:solidFill>
                <a:latin typeface="Calibri"/>
                <a:cs typeface="Calibri"/>
              </a:rPr>
              <a:t>Conoce</a:t>
            </a:r>
            <a:r>
              <a:rPr dirty="0" sz="3600" spc="-10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6FC0"/>
                </a:solidFill>
                <a:latin typeface="Calibri"/>
                <a:cs typeface="Calibri"/>
              </a:rPr>
              <a:t>la  </a:t>
            </a:r>
            <a:r>
              <a:rPr dirty="0" sz="3600" spc="-20" b="1">
                <a:solidFill>
                  <a:srgbClr val="006FC0"/>
                </a:solidFill>
                <a:latin typeface="Calibri"/>
                <a:cs typeface="Calibri"/>
              </a:rPr>
              <a:t>Impresora</a:t>
            </a:r>
            <a:r>
              <a:rPr dirty="0" sz="3600" spc="-7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06FC0"/>
                </a:solidFill>
                <a:latin typeface="Calibri"/>
                <a:cs typeface="Calibri"/>
              </a:rPr>
              <a:t>3D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29861" y="4077080"/>
            <a:ext cx="1512189" cy="1492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154" y="1724845"/>
            <a:ext cx="4097213" cy="3534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18871"/>
            <a:ext cx="9144000" cy="1080770"/>
            <a:chOff x="0" y="118871"/>
            <a:chExt cx="9144000" cy="1080770"/>
          </a:xfrm>
        </p:grpSpPr>
        <p:sp>
          <p:nvSpPr>
            <p:cNvPr id="4" name="object 4"/>
            <p:cNvSpPr/>
            <p:nvPr/>
          </p:nvSpPr>
          <p:spPr>
            <a:xfrm>
              <a:off x="7485650" y="188594"/>
              <a:ext cx="1622916" cy="9263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18871"/>
              <a:ext cx="9144000" cy="1386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9514" y="306146"/>
              <a:ext cx="2609958" cy="6291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1060704"/>
              <a:ext cx="9144000" cy="1386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33654" y="1358493"/>
            <a:ext cx="4526915" cy="430276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63830" rIns="0" bIns="0" rtlCol="0" vert="horz">
            <a:spAutoFit/>
          </a:bodyPr>
          <a:lstStyle/>
          <a:p>
            <a:pPr algn="just" marL="441325">
              <a:lnSpc>
                <a:spcPct val="100000"/>
              </a:lnSpc>
              <a:spcBef>
                <a:spcPts val="1290"/>
              </a:spcBef>
            </a:pP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¿Qué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la Impresión</a:t>
            </a:r>
            <a:r>
              <a:rPr dirty="0" sz="2400" spc="-2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3D?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algn="just" marL="441325" marR="513080">
              <a:lnSpc>
                <a:spcPct val="100000"/>
              </a:lnSpc>
              <a:spcBef>
                <a:spcPts val="1480"/>
              </a:spcBef>
            </a:pPr>
            <a:r>
              <a:rPr dirty="0" sz="1200" spc="-5" b="1">
                <a:latin typeface="Calibri"/>
                <a:cs typeface="Calibri"/>
              </a:rPr>
              <a:t>La impresión </a:t>
            </a:r>
            <a:r>
              <a:rPr dirty="0" sz="1200" b="1">
                <a:latin typeface="Calibri"/>
                <a:cs typeface="Calibri"/>
              </a:rPr>
              <a:t>3D </a:t>
            </a:r>
            <a:r>
              <a:rPr dirty="0" sz="1200" spc="-5">
                <a:latin typeface="Calibri"/>
                <a:cs typeface="Calibri"/>
              </a:rPr>
              <a:t>mediante modelado </a:t>
            </a:r>
            <a:r>
              <a:rPr dirty="0" sz="1200">
                <a:latin typeface="Calibri"/>
                <a:cs typeface="Calibri"/>
              </a:rPr>
              <a:t>por </a:t>
            </a:r>
            <a:r>
              <a:rPr dirty="0" sz="1200" spc="-5">
                <a:latin typeface="Calibri"/>
                <a:cs typeface="Calibri"/>
              </a:rPr>
              <a:t>deposición  </a:t>
            </a:r>
            <a:r>
              <a:rPr dirty="0" sz="1200" spc="-10">
                <a:latin typeface="Calibri"/>
                <a:cs typeface="Calibri"/>
              </a:rPr>
              <a:t>fundida </a:t>
            </a:r>
            <a:r>
              <a:rPr dirty="0" sz="1200" spc="-5">
                <a:latin typeface="Calibri"/>
                <a:cs typeface="Calibri"/>
              </a:rPr>
              <a:t>(FDM) </a:t>
            </a:r>
            <a:r>
              <a:rPr dirty="0" sz="1200">
                <a:latin typeface="Calibri"/>
                <a:cs typeface="Calibri"/>
              </a:rPr>
              <a:t>es </a:t>
            </a:r>
            <a:r>
              <a:rPr dirty="0" sz="1200" spc="-5">
                <a:latin typeface="Calibri"/>
                <a:cs typeface="Calibri"/>
              </a:rPr>
              <a:t>un proceso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10">
                <a:latin typeface="Calibri"/>
                <a:cs typeface="Calibri"/>
              </a:rPr>
              <a:t>fabricación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piezas  mediante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superposición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capas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material. La  impresora </a:t>
            </a:r>
            <a:r>
              <a:rPr dirty="0" sz="1200">
                <a:latin typeface="Calibri"/>
                <a:cs typeface="Calibri"/>
              </a:rPr>
              <a:t>3D </a:t>
            </a:r>
            <a:r>
              <a:rPr dirty="0" sz="1200" spc="-5">
                <a:latin typeface="Calibri"/>
                <a:cs typeface="Calibri"/>
              </a:rPr>
              <a:t>recibe un filamento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plástico que se  </a:t>
            </a:r>
            <a:r>
              <a:rPr dirty="0" sz="1200" spc="-10">
                <a:latin typeface="Calibri"/>
                <a:cs typeface="Calibri"/>
              </a:rPr>
              <a:t>introduce </a:t>
            </a:r>
            <a:r>
              <a:rPr dirty="0" sz="1200">
                <a:latin typeface="Calibri"/>
                <a:cs typeface="Calibri"/>
              </a:rPr>
              <a:t>en la </a:t>
            </a:r>
            <a:r>
              <a:rPr dirty="0" sz="1200" spc="-10">
                <a:latin typeface="Calibri"/>
                <a:cs typeface="Calibri"/>
              </a:rPr>
              <a:t>impresora </a:t>
            </a:r>
            <a:r>
              <a:rPr dirty="0" sz="1200">
                <a:latin typeface="Calibri"/>
                <a:cs typeface="Calibri"/>
              </a:rPr>
              <a:t>y lo </a:t>
            </a:r>
            <a:r>
              <a:rPr dirty="0" sz="1200" spc="-5">
                <a:latin typeface="Calibri"/>
                <a:cs typeface="Calibri"/>
              </a:rPr>
              <a:t>lleva </a:t>
            </a:r>
            <a:r>
              <a:rPr dirty="0" sz="1200" spc="-10">
                <a:latin typeface="Calibri"/>
                <a:cs typeface="Calibri"/>
              </a:rPr>
              <a:t>hasta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boquilla, que  </a:t>
            </a:r>
            <a:r>
              <a:rPr dirty="0" sz="1200" spc="-10">
                <a:latin typeface="Calibri"/>
                <a:cs typeface="Calibri"/>
              </a:rPr>
              <a:t>está </a:t>
            </a:r>
            <a:r>
              <a:rPr dirty="0" sz="1200">
                <a:latin typeface="Calibri"/>
                <a:cs typeface="Calibri"/>
              </a:rPr>
              <a:t>a </a:t>
            </a:r>
            <a:r>
              <a:rPr dirty="0" sz="1200" spc="-5">
                <a:latin typeface="Calibri"/>
                <a:cs typeface="Calibri"/>
              </a:rPr>
              <a:t>210ºC. </a:t>
            </a:r>
            <a:r>
              <a:rPr dirty="0" sz="1200" spc="-10">
                <a:latin typeface="Calibri"/>
                <a:cs typeface="Calibri"/>
              </a:rPr>
              <a:t>Esta </a:t>
            </a:r>
            <a:r>
              <a:rPr dirty="0" sz="1200" spc="-5">
                <a:latin typeface="Calibri"/>
                <a:cs typeface="Calibri"/>
              </a:rPr>
              <a:t>boquilla </a:t>
            </a:r>
            <a:r>
              <a:rPr dirty="0" sz="1200">
                <a:latin typeface="Calibri"/>
                <a:cs typeface="Calibri"/>
              </a:rPr>
              <a:t>y la base de </a:t>
            </a:r>
            <a:r>
              <a:rPr dirty="0" sz="1200" spc="-5">
                <a:latin typeface="Calibri"/>
                <a:cs typeface="Calibri"/>
              </a:rPr>
              <a:t>impresión se  combinan </a:t>
            </a:r>
            <a:r>
              <a:rPr dirty="0" sz="1200" spc="-10">
                <a:latin typeface="Calibri"/>
                <a:cs typeface="Calibri"/>
              </a:rPr>
              <a:t>para realizar </a:t>
            </a:r>
            <a:r>
              <a:rPr dirty="0" sz="1200" spc="-5">
                <a:latin typeface="Calibri"/>
                <a:cs typeface="Calibri"/>
              </a:rPr>
              <a:t>movimientos </a:t>
            </a:r>
            <a:r>
              <a:rPr dirty="0" sz="1200">
                <a:latin typeface="Calibri"/>
                <a:cs typeface="Calibri"/>
              </a:rPr>
              <a:t>en el </a:t>
            </a:r>
            <a:r>
              <a:rPr dirty="0" sz="1200" spc="-15">
                <a:latin typeface="Calibri"/>
                <a:cs typeface="Calibri"/>
              </a:rPr>
              <a:t>largo, </a:t>
            </a:r>
            <a:r>
              <a:rPr dirty="0" sz="1200">
                <a:latin typeface="Calibri"/>
                <a:cs typeface="Calibri"/>
              </a:rPr>
              <a:t>el </a:t>
            </a:r>
            <a:r>
              <a:rPr dirty="0" sz="1200" spc="-5">
                <a:latin typeface="Calibri"/>
                <a:cs typeface="Calibri"/>
              </a:rPr>
              <a:t>ancho  </a:t>
            </a:r>
            <a:r>
              <a:rPr dirty="0" sz="1200">
                <a:latin typeface="Calibri"/>
                <a:cs typeface="Calibri"/>
              </a:rPr>
              <a:t>y el </a:t>
            </a:r>
            <a:r>
              <a:rPr dirty="0" sz="1200" spc="-5">
                <a:latin typeface="Calibri"/>
                <a:cs typeface="Calibri"/>
              </a:rPr>
              <a:t>alto.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10">
                <a:latin typeface="Calibri"/>
                <a:cs typeface="Calibri"/>
              </a:rPr>
              <a:t>este </a:t>
            </a:r>
            <a:r>
              <a:rPr dirty="0" sz="1200" spc="-5">
                <a:latin typeface="Calibri"/>
                <a:cs typeface="Calibri"/>
              </a:rPr>
              <a:t>modo,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5">
                <a:latin typeface="Calibri"/>
                <a:cs typeface="Calibri"/>
              </a:rPr>
              <a:t>máquina </a:t>
            </a:r>
            <a:r>
              <a:rPr dirty="0" sz="1200" spc="-10">
                <a:latin typeface="Calibri"/>
                <a:cs typeface="Calibri"/>
              </a:rPr>
              <a:t>crea </a:t>
            </a:r>
            <a:r>
              <a:rPr dirty="0" sz="1200" spc="-5">
                <a:latin typeface="Calibri"/>
                <a:cs typeface="Calibri"/>
              </a:rPr>
              <a:t>una capa </a:t>
            </a:r>
            <a:r>
              <a:rPr dirty="0" sz="1200">
                <a:latin typeface="Calibri"/>
                <a:cs typeface="Calibri"/>
              </a:rPr>
              <a:t>de la  </a:t>
            </a:r>
            <a:r>
              <a:rPr dirty="0" sz="1200" spc="-5">
                <a:latin typeface="Calibri"/>
                <a:cs typeface="Calibri"/>
              </a:rPr>
              <a:t>pieza, </a:t>
            </a:r>
            <a:r>
              <a:rPr dirty="0" sz="1200">
                <a:latin typeface="Calibri"/>
                <a:cs typeface="Calibri"/>
              </a:rPr>
              <a:t>la base </a:t>
            </a:r>
            <a:r>
              <a:rPr dirty="0" sz="1200" spc="-5">
                <a:latin typeface="Calibri"/>
                <a:cs typeface="Calibri"/>
              </a:rPr>
              <a:t>se desplaza </a:t>
            </a:r>
            <a:r>
              <a:rPr dirty="0" sz="1200">
                <a:latin typeface="Calibri"/>
                <a:cs typeface="Calibri"/>
              </a:rPr>
              <a:t>y </a:t>
            </a:r>
            <a:r>
              <a:rPr dirty="0" sz="1200" spc="-10">
                <a:latin typeface="Calibri"/>
                <a:cs typeface="Calibri"/>
              </a:rPr>
              <a:t>crea otra capa </a:t>
            </a:r>
            <a:r>
              <a:rPr dirty="0" sz="1200">
                <a:latin typeface="Calibri"/>
                <a:cs typeface="Calibri"/>
              </a:rPr>
              <a:t>y así  </a:t>
            </a:r>
            <a:r>
              <a:rPr dirty="0" sz="1200" spc="-5">
                <a:latin typeface="Calibri"/>
                <a:cs typeface="Calibri"/>
              </a:rPr>
              <a:t>sucesivamente. La unión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estas capas </a:t>
            </a:r>
            <a:r>
              <a:rPr dirty="0" sz="1200" spc="-10">
                <a:latin typeface="Calibri"/>
                <a:cs typeface="Calibri"/>
              </a:rPr>
              <a:t>configura </a:t>
            </a:r>
            <a:r>
              <a:rPr dirty="0" sz="1200">
                <a:latin typeface="Calibri"/>
                <a:cs typeface="Calibri"/>
              </a:rPr>
              <a:t>la  </a:t>
            </a:r>
            <a:r>
              <a:rPr dirty="0" sz="1200" spc="-5">
                <a:latin typeface="Calibri"/>
                <a:cs typeface="Calibri"/>
              </a:rPr>
              <a:t>pieza.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831" y="1324933"/>
            <a:ext cx="4012695" cy="2624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18871"/>
            <a:ext cx="9144000" cy="1080770"/>
            <a:chOff x="0" y="118871"/>
            <a:chExt cx="9144000" cy="1080770"/>
          </a:xfrm>
        </p:grpSpPr>
        <p:sp>
          <p:nvSpPr>
            <p:cNvPr id="4" name="object 4"/>
            <p:cNvSpPr/>
            <p:nvPr/>
          </p:nvSpPr>
          <p:spPr>
            <a:xfrm>
              <a:off x="7485650" y="188594"/>
              <a:ext cx="1622916" cy="9263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18871"/>
              <a:ext cx="9144000" cy="1386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9514" y="306146"/>
              <a:ext cx="2609958" cy="6291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1060704"/>
              <a:ext cx="9144000" cy="1386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716017" y="1916772"/>
            <a:ext cx="4032885" cy="432054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351155" rIns="0" bIns="0" rtlCol="0" vert="horz">
            <a:spAutoFit/>
          </a:bodyPr>
          <a:lstStyle/>
          <a:p>
            <a:pPr marL="1593850">
              <a:lnSpc>
                <a:spcPts val="4310"/>
              </a:lnSpc>
              <a:spcBef>
                <a:spcPts val="2765"/>
              </a:spcBef>
            </a:pPr>
            <a:r>
              <a:rPr dirty="0" sz="3600" b="1">
                <a:solidFill>
                  <a:srgbClr val="7E7E7E"/>
                </a:solidFill>
                <a:latin typeface="Calibri"/>
                <a:cs typeface="Calibri"/>
              </a:rPr>
              <a:t>BQ </a:t>
            </a:r>
            <a:r>
              <a:rPr dirty="0" sz="3600" b="1">
                <a:solidFill>
                  <a:srgbClr val="4F81BC"/>
                </a:solidFill>
                <a:latin typeface="Calibri"/>
                <a:cs typeface="Calibri"/>
              </a:rPr>
              <a:t>Prusa</a:t>
            </a:r>
            <a:r>
              <a:rPr dirty="0" sz="3600" spc="-120" b="1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4F81BC"/>
                </a:solidFill>
                <a:latin typeface="Calibri"/>
                <a:cs typeface="Calibri"/>
              </a:rPr>
              <a:t>i3</a:t>
            </a:r>
            <a:endParaRPr sz="3600">
              <a:latin typeface="Calibri"/>
              <a:cs typeface="Calibri"/>
            </a:endParaRPr>
          </a:p>
          <a:p>
            <a:pPr marL="1552575">
              <a:lnSpc>
                <a:spcPts val="4790"/>
              </a:lnSpc>
            </a:pPr>
            <a:r>
              <a:rPr dirty="0" sz="4000" spc="-15" b="1">
                <a:solidFill>
                  <a:srgbClr val="4F81BC"/>
                </a:solidFill>
                <a:latin typeface="Calibri"/>
                <a:cs typeface="Calibri"/>
              </a:rPr>
              <a:t>Hephestos</a:t>
            </a:r>
            <a:endParaRPr sz="4000">
              <a:latin typeface="Calibri"/>
              <a:cs typeface="Calibri"/>
            </a:endParaRPr>
          </a:p>
          <a:p>
            <a:pPr algn="just" marL="236220" marR="296545">
              <a:lnSpc>
                <a:spcPct val="100699"/>
              </a:lnSpc>
              <a:spcBef>
                <a:spcPts val="3145"/>
              </a:spcBef>
            </a:pPr>
            <a:r>
              <a:rPr dirty="0" sz="1400" spc="-5" b="1">
                <a:solidFill>
                  <a:srgbClr val="4F81BC"/>
                </a:solidFill>
                <a:latin typeface="Calibri"/>
                <a:cs typeface="Calibri"/>
              </a:rPr>
              <a:t>Prusa i3</a:t>
            </a:r>
            <a:r>
              <a:rPr dirty="0" sz="1200" spc="-5">
                <a:latin typeface="Calibri"/>
                <a:cs typeface="Calibri"/>
              </a:rPr>
              <a:t>, </a:t>
            </a:r>
            <a:r>
              <a:rPr dirty="0" sz="1200">
                <a:latin typeface="Calibri"/>
                <a:cs typeface="Calibri"/>
              </a:rPr>
              <a:t>la </a:t>
            </a:r>
            <a:r>
              <a:rPr dirty="0" sz="1200" spc="-10">
                <a:latin typeface="Calibri"/>
                <a:cs typeface="Calibri"/>
              </a:rPr>
              <a:t>impresora </a:t>
            </a:r>
            <a:r>
              <a:rPr dirty="0" sz="1200">
                <a:latin typeface="Calibri"/>
                <a:cs typeface="Calibri"/>
              </a:rPr>
              <a:t>3D más </a:t>
            </a:r>
            <a:r>
              <a:rPr dirty="0" sz="1200" spc="-5">
                <a:latin typeface="Calibri"/>
                <a:cs typeface="Calibri"/>
              </a:rPr>
              <a:t>popular </a:t>
            </a:r>
            <a:r>
              <a:rPr dirty="0" sz="1200">
                <a:latin typeface="Calibri"/>
                <a:cs typeface="Calibri"/>
              </a:rPr>
              <a:t>de la  </a:t>
            </a:r>
            <a:r>
              <a:rPr dirty="0" sz="1200" spc="-10">
                <a:latin typeface="Calibri"/>
                <a:cs typeface="Calibri"/>
              </a:rPr>
              <a:t>comunidad RepRap. En </a:t>
            </a:r>
            <a:r>
              <a:rPr dirty="0" sz="1200" spc="-5">
                <a:latin typeface="Calibri"/>
                <a:cs typeface="Calibri"/>
              </a:rPr>
              <a:t>una </a:t>
            </a:r>
            <a:r>
              <a:rPr dirty="0" sz="1200" spc="-10">
                <a:latin typeface="Calibri"/>
                <a:cs typeface="Calibri"/>
              </a:rPr>
              <a:t>versión </a:t>
            </a:r>
            <a:r>
              <a:rPr dirty="0" sz="1200" spc="-5">
                <a:latin typeface="Calibri"/>
                <a:cs typeface="Calibri"/>
              </a:rPr>
              <a:t>evolucionada,  </a:t>
            </a:r>
            <a:r>
              <a:rPr dirty="0" u="sng" sz="12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Hephestos</a:t>
            </a:r>
            <a:r>
              <a:rPr dirty="0" sz="1200" spc="-5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algn="just" marL="236220" marR="297815">
              <a:lnSpc>
                <a:spcPct val="100000"/>
              </a:lnSpc>
            </a:pPr>
            <a:r>
              <a:rPr dirty="0" sz="1200" spc="-5">
                <a:latin typeface="Calibri"/>
                <a:cs typeface="Calibri"/>
              </a:rPr>
              <a:t>Con un fácil </a:t>
            </a:r>
            <a:r>
              <a:rPr dirty="0" sz="1200">
                <a:latin typeface="Calibri"/>
                <a:cs typeface="Calibri"/>
              </a:rPr>
              <a:t>manejo </a:t>
            </a:r>
            <a:r>
              <a:rPr dirty="0" sz="1200" spc="-10">
                <a:latin typeface="Calibri"/>
                <a:cs typeface="Calibri"/>
              </a:rPr>
              <a:t>para </a:t>
            </a:r>
            <a:r>
              <a:rPr dirty="0" sz="1200" spc="-5">
                <a:latin typeface="Calibri"/>
                <a:cs typeface="Calibri"/>
              </a:rPr>
              <a:t>optimizar </a:t>
            </a:r>
            <a:r>
              <a:rPr dirty="0" sz="1200">
                <a:latin typeface="Calibri"/>
                <a:cs typeface="Calibri"/>
              </a:rPr>
              <a:t>el </a:t>
            </a:r>
            <a:r>
              <a:rPr dirty="0" sz="1200" spc="-5">
                <a:latin typeface="Calibri"/>
                <a:cs typeface="Calibri"/>
              </a:rPr>
              <a:t>tiempo </a:t>
            </a:r>
            <a:r>
              <a:rPr dirty="0" sz="1200">
                <a:latin typeface="Calibri"/>
                <a:cs typeface="Calibri"/>
              </a:rPr>
              <a:t>de los  </a:t>
            </a:r>
            <a:r>
              <a:rPr dirty="0" sz="1200" spc="-5">
                <a:latin typeface="Calibri"/>
                <a:cs typeface="Calibri"/>
              </a:rPr>
              <a:t>formadores </a:t>
            </a:r>
            <a:r>
              <a:rPr dirty="0" sz="1200">
                <a:latin typeface="Calibri"/>
                <a:cs typeface="Calibri"/>
              </a:rPr>
              <a:t>a la </a:t>
            </a:r>
            <a:r>
              <a:rPr dirty="0" sz="1200" spc="-10">
                <a:latin typeface="Calibri"/>
                <a:cs typeface="Calibri"/>
              </a:rPr>
              <a:t>hora </a:t>
            </a:r>
            <a:r>
              <a:rPr dirty="0" sz="1200">
                <a:latin typeface="Calibri"/>
                <a:cs typeface="Calibri"/>
              </a:rPr>
              <a:t>de </a:t>
            </a:r>
            <a:r>
              <a:rPr dirty="0" sz="1200" spc="-5">
                <a:latin typeface="Calibri"/>
                <a:cs typeface="Calibri"/>
              </a:rPr>
              <a:t>personalizar sus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clases,</a:t>
            </a:r>
            <a:endParaRPr sz="1200">
              <a:latin typeface="Calibri"/>
              <a:cs typeface="Calibri"/>
            </a:endParaRPr>
          </a:p>
          <a:p>
            <a:pPr marL="438784">
              <a:lnSpc>
                <a:spcPts val="2110"/>
              </a:lnSpc>
            </a:pP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¡por que tu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clase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la </a:t>
            </a:r>
            <a:r>
              <a:rPr dirty="0" sz="1800" spc="-5" b="1">
                <a:solidFill>
                  <a:srgbClr val="7E7E7E"/>
                </a:solidFill>
                <a:latin typeface="Calibri"/>
                <a:cs typeface="Calibri"/>
              </a:rPr>
              <a:t>imprimes</a:t>
            </a:r>
            <a:r>
              <a:rPr dirty="0" sz="1800" spc="-9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E7E7E"/>
                </a:solidFill>
                <a:latin typeface="Calibri"/>
                <a:cs typeface="Calibri"/>
              </a:rPr>
              <a:t>tú!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3712209"/>
            <a:ext cx="1256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Colores</a:t>
            </a:r>
            <a:r>
              <a:rPr dirty="0" sz="1200" spc="-6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disponibles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2437" y="4005071"/>
            <a:ext cx="137109" cy="720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8464" y="4005071"/>
            <a:ext cx="137109" cy="720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4478" y="4005071"/>
            <a:ext cx="137121" cy="720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26159" y="4449762"/>
            <a:ext cx="1985286" cy="19964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61289" y="4156071"/>
            <a:ext cx="3075940" cy="129286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53340">
              <a:lnSpc>
                <a:spcPct val="100000"/>
              </a:lnSpc>
              <a:spcBef>
                <a:spcPts val="1090"/>
              </a:spcBef>
            </a:pPr>
            <a:r>
              <a:rPr dirty="0" sz="1800" spc="-5" b="1">
                <a:solidFill>
                  <a:srgbClr val="4F81BC"/>
                </a:solidFill>
                <a:latin typeface="Calibri"/>
                <a:cs typeface="Calibri"/>
              </a:rPr>
              <a:t>Accesorios</a:t>
            </a:r>
            <a:r>
              <a:rPr dirty="0" sz="1800" spc="-20" b="1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4F81BC"/>
                </a:solidFill>
                <a:latin typeface="Calibri"/>
                <a:cs typeface="Calibri"/>
              </a:rPr>
              <a:t>compatibles</a:t>
            </a:r>
            <a:endParaRPr sz="1800">
              <a:latin typeface="Calibri"/>
              <a:cs typeface="Calibri"/>
            </a:endParaRPr>
          </a:p>
          <a:p>
            <a:pPr marL="564515">
              <a:lnSpc>
                <a:spcPct val="100000"/>
              </a:lnSpc>
              <a:spcBef>
                <a:spcPts val="775"/>
              </a:spcBef>
            </a:pPr>
            <a:r>
              <a:rPr dirty="0" sz="1400" b="1">
                <a:latin typeface="Calibri"/>
                <a:cs typeface="Calibri"/>
              </a:rPr>
              <a:t>Bobina </a:t>
            </a:r>
            <a:r>
              <a:rPr dirty="0" sz="1400" spc="-5" b="1">
                <a:latin typeface="Calibri"/>
                <a:cs typeface="Calibri"/>
              </a:rPr>
              <a:t>PLA Premium </a:t>
            </a:r>
            <a:r>
              <a:rPr dirty="0" sz="1400" b="1">
                <a:latin typeface="Calibri"/>
                <a:cs typeface="Calibri"/>
              </a:rPr>
              <a:t>BQ </a:t>
            </a:r>
            <a:r>
              <a:rPr dirty="0" sz="1400" spc="-5" b="1">
                <a:latin typeface="Calibri"/>
                <a:cs typeface="Calibri"/>
              </a:rPr>
              <a:t>1.75</a:t>
            </a:r>
            <a:r>
              <a:rPr dirty="0" sz="1400" spc="-9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mm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000" spc="-5" b="1">
                <a:latin typeface="Calibri"/>
                <a:cs typeface="Calibri"/>
              </a:rPr>
              <a:t>Descripción:</a:t>
            </a:r>
            <a:endParaRPr sz="1000">
              <a:latin typeface="Calibri"/>
              <a:cs typeface="Calibri"/>
            </a:endParaRPr>
          </a:p>
          <a:p>
            <a:pPr marL="12700" marR="52705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Bobina de plástico PLA Premium de 1,75 </a:t>
            </a:r>
            <a:r>
              <a:rPr dirty="0" sz="1000" spc="-10">
                <a:latin typeface="Calibri"/>
                <a:cs typeface="Calibri"/>
              </a:rPr>
              <a:t>mm </a:t>
            </a:r>
            <a:r>
              <a:rPr dirty="0" sz="1000" spc="-5">
                <a:latin typeface="Calibri"/>
                <a:cs typeface="Calibri"/>
              </a:rPr>
              <a:t>de diámetro.  Contiene 1 Kg de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filamento.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1289" y="5576417"/>
            <a:ext cx="118364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Calibri"/>
                <a:cs typeface="Calibri"/>
              </a:rPr>
              <a:t>Material: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100% Ácido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Poliláctico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6429" y="6026048"/>
            <a:ext cx="119062" cy="1571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02614" y="6008623"/>
            <a:ext cx="11950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 b="1">
                <a:latin typeface="Calibri"/>
                <a:cs typeface="Calibri"/>
              </a:rPr>
              <a:t>Fabricado </a:t>
            </a:r>
            <a:r>
              <a:rPr dirty="0" sz="1050" b="1">
                <a:latin typeface="Calibri"/>
                <a:cs typeface="Calibri"/>
              </a:rPr>
              <a:t>en</a:t>
            </a:r>
            <a:r>
              <a:rPr dirty="0" sz="1050" spc="-55" b="1">
                <a:latin typeface="Calibri"/>
                <a:cs typeface="Calibri"/>
              </a:rPr>
              <a:t> </a:t>
            </a:r>
            <a:r>
              <a:rPr dirty="0" sz="1050" spc="-5" b="1">
                <a:latin typeface="Calibri"/>
                <a:cs typeface="Calibri"/>
              </a:rPr>
              <a:t>España.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1484833"/>
            <a:ext cx="8713470" cy="5184775"/>
          </a:xfrm>
          <a:custGeom>
            <a:avLst/>
            <a:gdLst/>
            <a:ahLst/>
            <a:cxnLst/>
            <a:rect l="l" t="t" r="r" b="b"/>
            <a:pathLst>
              <a:path w="8713470" h="5184775">
                <a:moveTo>
                  <a:pt x="8712962" y="0"/>
                </a:moveTo>
                <a:lnTo>
                  <a:pt x="0" y="0"/>
                </a:lnTo>
                <a:lnTo>
                  <a:pt x="0" y="5184521"/>
                </a:lnTo>
                <a:lnTo>
                  <a:pt x="8712962" y="5184521"/>
                </a:lnTo>
                <a:lnTo>
                  <a:pt x="871296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18871"/>
            <a:ext cx="9144000" cy="1080770"/>
            <a:chOff x="0" y="118871"/>
            <a:chExt cx="9144000" cy="1080770"/>
          </a:xfrm>
        </p:grpSpPr>
        <p:sp>
          <p:nvSpPr>
            <p:cNvPr id="4" name="object 4"/>
            <p:cNvSpPr/>
            <p:nvPr/>
          </p:nvSpPr>
          <p:spPr>
            <a:xfrm>
              <a:off x="7485650" y="188594"/>
              <a:ext cx="1622916" cy="9263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18871"/>
              <a:ext cx="9144000" cy="1386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9514" y="306146"/>
              <a:ext cx="2609958" cy="6291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1060704"/>
              <a:ext cx="9144000" cy="1386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171825" y="1912112"/>
            <a:ext cx="1120775" cy="1032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12700" marR="5080" indent="45974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Calibri"/>
                <a:cs typeface="Calibri"/>
              </a:rPr>
              <a:t>Resol</a:t>
            </a:r>
            <a:r>
              <a:rPr dirty="0" sz="1100" spc="-5" b="1">
                <a:latin typeface="Calibri"/>
                <a:cs typeface="Calibri"/>
              </a:rPr>
              <a:t>u</a:t>
            </a:r>
            <a:r>
              <a:rPr dirty="0" sz="1100" spc="5" b="1">
                <a:latin typeface="Calibri"/>
                <a:cs typeface="Calibri"/>
              </a:rPr>
              <a:t>c</a:t>
            </a:r>
            <a:r>
              <a:rPr dirty="0" sz="1100" b="1">
                <a:latin typeface="Calibri"/>
                <a:cs typeface="Calibri"/>
              </a:rPr>
              <a:t>i</a:t>
            </a:r>
            <a:r>
              <a:rPr dirty="0" sz="1100" spc="-10" b="1">
                <a:latin typeface="Calibri"/>
                <a:cs typeface="Calibri"/>
              </a:rPr>
              <a:t>ó</a:t>
            </a:r>
            <a:r>
              <a:rPr dirty="0" sz="1100" b="1">
                <a:latin typeface="Calibri"/>
                <a:cs typeface="Calibri"/>
              </a:rPr>
              <a:t>n  </a:t>
            </a:r>
            <a:r>
              <a:rPr dirty="0" sz="1100">
                <a:latin typeface="Calibri"/>
                <a:cs typeface="Calibri"/>
              </a:rPr>
              <a:t>Muy </a:t>
            </a:r>
            <a:r>
              <a:rPr dirty="0" sz="1100" spc="-5">
                <a:latin typeface="Calibri"/>
                <a:cs typeface="Calibri"/>
              </a:rPr>
              <a:t>Alta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60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micras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Alta </a:t>
            </a:r>
            <a:r>
              <a:rPr dirty="0" sz="1100">
                <a:latin typeface="Calibri"/>
                <a:cs typeface="Calibri"/>
              </a:rPr>
              <a:t>100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micras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Media 200</a:t>
            </a:r>
            <a:r>
              <a:rPr dirty="0" sz="1100" spc="-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micras</a:t>
            </a:r>
            <a:endParaRPr sz="1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Baja 300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micras</a:t>
            </a:r>
            <a:endParaRPr sz="11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</a:pPr>
            <a:r>
              <a:rPr dirty="0" sz="1100" spc="-5" b="1">
                <a:latin typeface="Calibri"/>
                <a:cs typeface="Calibri"/>
              </a:rPr>
              <a:t>D</a:t>
            </a:r>
            <a:r>
              <a:rPr dirty="0" sz="1100" b="1">
                <a:latin typeface="Calibri"/>
                <a:cs typeface="Calibri"/>
              </a:rPr>
              <a:t>i</a:t>
            </a:r>
            <a:r>
              <a:rPr dirty="0" sz="1100" spc="-5" b="1">
                <a:latin typeface="Calibri"/>
                <a:cs typeface="Calibri"/>
              </a:rPr>
              <a:t>me</a:t>
            </a:r>
            <a:r>
              <a:rPr dirty="0" sz="1100" spc="-10" b="1">
                <a:latin typeface="Calibri"/>
                <a:cs typeface="Calibri"/>
              </a:rPr>
              <a:t>n</a:t>
            </a:r>
            <a:r>
              <a:rPr dirty="0" sz="1100" b="1">
                <a:latin typeface="Calibri"/>
                <a:cs typeface="Calibri"/>
              </a:rPr>
              <a:t>si</a:t>
            </a:r>
            <a:r>
              <a:rPr dirty="0" sz="1100" spc="-10" b="1">
                <a:latin typeface="Calibri"/>
                <a:cs typeface="Calibri"/>
              </a:rPr>
              <a:t>o</a:t>
            </a:r>
            <a:r>
              <a:rPr dirty="0" sz="1100" spc="-5" b="1">
                <a:latin typeface="Calibri"/>
                <a:cs typeface="Calibri"/>
              </a:rPr>
              <a:t>ne</a:t>
            </a:r>
            <a:r>
              <a:rPr dirty="0" sz="1100" b="1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749" y="2918206"/>
            <a:ext cx="3300095" cy="3211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12700" marR="8890" indent="4572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Calibri"/>
                <a:cs typeface="Calibri"/>
              </a:rPr>
              <a:t>Impresora </a:t>
            </a:r>
            <a:r>
              <a:rPr dirty="0" sz="1100" spc="-5">
                <a:latin typeface="Calibri"/>
                <a:cs typeface="Calibri"/>
              </a:rPr>
              <a:t>sin </a:t>
            </a:r>
            <a:r>
              <a:rPr dirty="0" sz="1100">
                <a:latin typeface="Calibri"/>
                <a:cs typeface="Calibri"/>
              </a:rPr>
              <a:t>bobina PLA </a:t>
            </a:r>
            <a:r>
              <a:rPr dirty="0" sz="1100" spc="-5">
                <a:latin typeface="Calibri"/>
                <a:cs typeface="Calibri"/>
              </a:rPr>
              <a:t>(X </a:t>
            </a:r>
            <a:r>
              <a:rPr dirty="0" sz="1100">
                <a:latin typeface="Calibri"/>
                <a:cs typeface="Calibri"/>
              </a:rPr>
              <a:t>x Y x </a:t>
            </a:r>
            <a:r>
              <a:rPr dirty="0" sz="1100" spc="-5">
                <a:latin typeface="Calibri"/>
                <a:cs typeface="Calibri"/>
              </a:rPr>
              <a:t>Z): </a:t>
            </a:r>
            <a:r>
              <a:rPr dirty="0" sz="1100">
                <a:latin typeface="Calibri"/>
                <a:cs typeface="Calibri"/>
              </a:rPr>
              <a:t>460 x 383 x</a:t>
            </a:r>
            <a:r>
              <a:rPr dirty="0" sz="1100" spc="-1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430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mm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Impresora con bobina PLA </a:t>
            </a:r>
            <a:r>
              <a:rPr dirty="0" sz="1100" spc="-5">
                <a:latin typeface="Calibri"/>
                <a:cs typeface="Calibri"/>
              </a:rPr>
              <a:t>(X </a:t>
            </a:r>
            <a:r>
              <a:rPr dirty="0" sz="1100">
                <a:latin typeface="Calibri"/>
                <a:cs typeface="Calibri"/>
              </a:rPr>
              <a:t>x Y x </a:t>
            </a:r>
            <a:r>
              <a:rPr dirty="0" sz="1100" spc="-5">
                <a:latin typeface="Calibri"/>
                <a:cs typeface="Calibri"/>
              </a:rPr>
              <a:t>Z): </a:t>
            </a:r>
            <a:r>
              <a:rPr dirty="0" sz="1100">
                <a:latin typeface="Calibri"/>
                <a:cs typeface="Calibri"/>
              </a:rPr>
              <a:t>460 x 383 x</a:t>
            </a:r>
            <a:r>
              <a:rPr dirty="0" sz="1100" spc="-1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580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mm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Volumen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impresión: 215 x 210 x 180</a:t>
            </a:r>
            <a:r>
              <a:rPr dirty="0" sz="1100" spc="-14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mm</a:t>
            </a:r>
            <a:endParaRPr sz="1100">
              <a:latin typeface="Calibri"/>
              <a:cs typeface="Calibri"/>
            </a:endParaRPr>
          </a:p>
          <a:p>
            <a:pPr algn="r" marR="9525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Caja: </a:t>
            </a:r>
            <a:r>
              <a:rPr dirty="0" sz="1100">
                <a:latin typeface="Calibri"/>
                <a:cs typeface="Calibri"/>
              </a:rPr>
              <a:t>408 x 425 x 233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mm</a:t>
            </a:r>
            <a:endParaRPr sz="1100">
              <a:latin typeface="Calibri"/>
              <a:cs typeface="Calibri"/>
            </a:endParaRPr>
          </a:p>
          <a:p>
            <a:pPr algn="r" marR="8255">
              <a:lnSpc>
                <a:spcPct val="100000"/>
              </a:lnSpc>
            </a:pPr>
            <a:r>
              <a:rPr dirty="0" sz="1100" spc="-10" b="1">
                <a:latin typeface="Calibri"/>
                <a:cs typeface="Calibri"/>
              </a:rPr>
              <a:t>Ma</a:t>
            </a:r>
            <a:r>
              <a:rPr dirty="0" sz="1100" b="1">
                <a:latin typeface="Calibri"/>
                <a:cs typeface="Calibri"/>
              </a:rPr>
              <a:t>t</a:t>
            </a:r>
            <a:r>
              <a:rPr dirty="0" sz="1100" spc="-5" b="1">
                <a:latin typeface="Calibri"/>
                <a:cs typeface="Calibri"/>
              </a:rPr>
              <a:t>er</a:t>
            </a:r>
            <a:r>
              <a:rPr dirty="0" sz="1100" spc="5" b="1">
                <a:latin typeface="Calibri"/>
                <a:cs typeface="Calibri"/>
              </a:rPr>
              <a:t>i</a:t>
            </a:r>
            <a:r>
              <a:rPr dirty="0" sz="1100" spc="-10" b="1">
                <a:latin typeface="Calibri"/>
                <a:cs typeface="Calibri"/>
              </a:rPr>
              <a:t>a</a:t>
            </a:r>
            <a:r>
              <a:rPr dirty="0" sz="1100" b="1">
                <a:latin typeface="Calibri"/>
                <a:cs typeface="Calibri"/>
              </a:rPr>
              <a:t>l</a:t>
            </a:r>
            <a:r>
              <a:rPr dirty="0" sz="1100" spc="-5" b="1">
                <a:latin typeface="Calibri"/>
                <a:cs typeface="Calibri"/>
              </a:rPr>
              <a:t>e</a:t>
            </a:r>
            <a:r>
              <a:rPr dirty="0" sz="1100" b="1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  <a:p>
            <a:pPr marL="1593215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PLA, HIPS, </a:t>
            </a:r>
            <a:r>
              <a:rPr dirty="0" sz="1100" spc="-5">
                <a:latin typeface="Calibri"/>
                <a:cs typeface="Calibri"/>
              </a:rPr>
              <a:t>FilaFlex </a:t>
            </a:r>
            <a:r>
              <a:rPr dirty="0" sz="1100">
                <a:latin typeface="Calibri"/>
                <a:cs typeface="Calibri"/>
              </a:rPr>
              <a:t>entre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otros</a:t>
            </a:r>
            <a:endParaRPr sz="11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Mecánica</a:t>
            </a:r>
            <a:r>
              <a:rPr dirty="0" sz="1100" spc="-12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extrusor</a:t>
            </a:r>
            <a:endParaRPr sz="1100">
              <a:latin typeface="Calibri"/>
              <a:cs typeface="Calibri"/>
            </a:endParaRPr>
          </a:p>
          <a:p>
            <a:pPr algn="r" marL="611505" marR="5715" indent="1036319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Extrusor de </a:t>
            </a:r>
            <a:r>
              <a:rPr dirty="0" sz="1100">
                <a:latin typeface="Calibri"/>
                <a:cs typeface="Calibri"/>
              </a:rPr>
              <a:t>diseño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propio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bq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Disipador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aletas con</a:t>
            </a:r>
            <a:r>
              <a:rPr dirty="0" sz="1100" spc="-1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ventilador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axial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Boquilla de </a:t>
            </a:r>
            <a:r>
              <a:rPr dirty="0" sz="1100">
                <a:latin typeface="Calibri"/>
                <a:cs typeface="Calibri"/>
              </a:rPr>
              <a:t>0.4 mm para filamento </a:t>
            </a:r>
            <a:r>
              <a:rPr dirty="0" sz="1100" spc="-5">
                <a:latin typeface="Calibri"/>
                <a:cs typeface="Calibri"/>
              </a:rPr>
              <a:t>de 1.75</a:t>
            </a:r>
            <a:r>
              <a:rPr dirty="0" sz="1100" spc="-1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mm</a:t>
            </a:r>
            <a:endParaRPr sz="11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Tobera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refrigeración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pieza</a:t>
            </a:r>
            <a:endParaRPr sz="1100">
              <a:latin typeface="Calibri"/>
              <a:cs typeface="Calibri"/>
            </a:endParaRPr>
          </a:p>
          <a:p>
            <a:pPr algn="r" marL="631190" marR="5715" indent="1627505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Mecánica</a:t>
            </a:r>
            <a:r>
              <a:rPr dirty="0" sz="1100" spc="-1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General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Marco y </a:t>
            </a:r>
            <a:r>
              <a:rPr dirty="0" sz="1100" spc="-5">
                <a:latin typeface="Calibri"/>
                <a:cs typeface="Calibri"/>
              </a:rPr>
              <a:t>base de aluminio </a:t>
            </a:r>
            <a:r>
              <a:rPr dirty="0" sz="1100">
                <a:latin typeface="Calibri"/>
                <a:cs typeface="Calibri"/>
              </a:rPr>
              <a:t>pintado</a:t>
            </a:r>
            <a:r>
              <a:rPr dirty="0" sz="1100" spc="-1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 polvo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Rodamiento </a:t>
            </a:r>
            <a:r>
              <a:rPr dirty="0" sz="1100" spc="-5">
                <a:latin typeface="Calibri"/>
                <a:cs typeface="Calibri"/>
              </a:rPr>
              <a:t>lineal de </a:t>
            </a:r>
            <a:r>
              <a:rPr dirty="0" sz="1100">
                <a:latin typeface="Calibri"/>
                <a:cs typeface="Calibri"/>
              </a:rPr>
              <a:t>bolas LM8UU para </a:t>
            </a:r>
            <a:r>
              <a:rPr dirty="0" sz="1100" spc="-5">
                <a:latin typeface="Calibri"/>
                <a:cs typeface="Calibri"/>
              </a:rPr>
              <a:t>X, Y,</a:t>
            </a:r>
            <a:r>
              <a:rPr dirty="0" sz="1100" spc="-1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Z</a:t>
            </a:r>
            <a:endParaRPr sz="1100">
              <a:latin typeface="Calibri"/>
              <a:cs typeface="Calibri"/>
            </a:endParaRPr>
          </a:p>
          <a:p>
            <a:pPr algn="r" marL="50800" marR="6350" indent="1801495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Cadenas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portacables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Igus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Sistema de </a:t>
            </a:r>
            <a:r>
              <a:rPr dirty="0" sz="1100">
                <a:latin typeface="Calibri"/>
                <a:cs typeface="Calibri"/>
              </a:rPr>
              <a:t>nivelado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base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impresión con 4 puntos</a:t>
            </a:r>
            <a:r>
              <a:rPr dirty="0" sz="1100" spc="-1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  <a:p>
            <a:pPr algn="r" marL="93345" marR="5080" indent="236855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Calibri"/>
                <a:cs typeface="Calibri"/>
              </a:rPr>
              <a:t>am</a:t>
            </a:r>
            <a:r>
              <a:rPr dirty="0" sz="1100" spc="5">
                <a:latin typeface="Calibri"/>
                <a:cs typeface="Calibri"/>
              </a:rPr>
              <a:t>o</a:t>
            </a:r>
            <a:r>
              <a:rPr dirty="0" sz="1100">
                <a:latin typeface="Calibri"/>
                <a:cs typeface="Calibri"/>
              </a:rPr>
              <a:t>rti</a:t>
            </a:r>
            <a:r>
              <a:rPr dirty="0" sz="1100" spc="-10">
                <a:latin typeface="Calibri"/>
                <a:cs typeface="Calibri"/>
              </a:rPr>
              <a:t>g</a:t>
            </a:r>
            <a:r>
              <a:rPr dirty="0" sz="1100" spc="-5">
                <a:latin typeface="Calibri"/>
                <a:cs typeface="Calibri"/>
              </a:rPr>
              <a:t>u</a:t>
            </a:r>
            <a:r>
              <a:rPr dirty="0" sz="1100" spc="-15">
                <a:latin typeface="Calibri"/>
                <a:cs typeface="Calibri"/>
              </a:rPr>
              <a:t>a</a:t>
            </a:r>
            <a:r>
              <a:rPr dirty="0" sz="1100">
                <a:latin typeface="Calibri"/>
                <a:cs typeface="Calibri"/>
              </a:rPr>
              <a:t>ci</a:t>
            </a:r>
            <a:r>
              <a:rPr dirty="0" sz="1100" spc="-10">
                <a:latin typeface="Calibri"/>
                <a:cs typeface="Calibri"/>
              </a:rPr>
              <a:t>ó</a:t>
            </a:r>
            <a:r>
              <a:rPr dirty="0" sz="1100">
                <a:latin typeface="Calibri"/>
                <a:cs typeface="Calibri"/>
              </a:rPr>
              <a:t>n  </a:t>
            </a:r>
            <a:r>
              <a:rPr dirty="0" sz="1100">
                <a:latin typeface="Calibri"/>
                <a:cs typeface="Calibri"/>
              </a:rPr>
              <a:t>Ventiladores </a:t>
            </a:r>
            <a:r>
              <a:rPr dirty="0" sz="1100" spc="-5">
                <a:latin typeface="Calibri"/>
                <a:cs typeface="Calibri"/>
              </a:rPr>
              <a:t>brushless </a:t>
            </a:r>
            <a:r>
              <a:rPr dirty="0" sz="1100">
                <a:latin typeface="Calibri"/>
                <a:cs typeface="Calibri"/>
              </a:rPr>
              <a:t>axiales con </a:t>
            </a:r>
            <a:r>
              <a:rPr dirty="0" sz="1100" spc="-5">
                <a:latin typeface="Calibri"/>
                <a:cs typeface="Calibri"/>
              </a:rPr>
              <a:t>rodamientos</a:t>
            </a:r>
            <a:r>
              <a:rPr dirty="0" sz="1100" spc="-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bolas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Barras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cromo </a:t>
            </a:r>
            <a:r>
              <a:rPr dirty="0" sz="1100" spc="-5">
                <a:latin typeface="Calibri"/>
                <a:cs typeface="Calibri"/>
              </a:rPr>
              <a:t>duro </a:t>
            </a:r>
            <a:r>
              <a:rPr dirty="0" sz="1100">
                <a:latin typeface="Calibri"/>
                <a:cs typeface="Calibri"/>
              </a:rPr>
              <a:t>para los carros</a:t>
            </a:r>
            <a:r>
              <a:rPr dirty="0" sz="1100" spc="-1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X,Y,Z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7484" y="1912112"/>
            <a:ext cx="4072254" cy="4218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77724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Calibri"/>
                <a:cs typeface="Calibri"/>
              </a:rPr>
              <a:t>Rodamiento axial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bolas B623ZZ para las poleas </a:t>
            </a:r>
            <a:r>
              <a:rPr dirty="0" sz="1100" spc="-5">
                <a:latin typeface="Calibri"/>
                <a:cs typeface="Calibri"/>
              </a:rPr>
              <a:t>X, </a:t>
            </a:r>
            <a:r>
              <a:rPr dirty="0" sz="1100">
                <a:latin typeface="Calibri"/>
                <a:cs typeface="Calibri"/>
              </a:rPr>
              <a:t>Y  </a:t>
            </a:r>
            <a:r>
              <a:rPr dirty="0" sz="1100" spc="-5">
                <a:latin typeface="Calibri"/>
                <a:cs typeface="Calibri"/>
              </a:rPr>
              <a:t>Acoplamientos flexibles </a:t>
            </a:r>
            <a:r>
              <a:rPr dirty="0" sz="1100">
                <a:latin typeface="Calibri"/>
                <a:cs typeface="Calibri"/>
              </a:rPr>
              <a:t>para las varillas </a:t>
            </a:r>
            <a:r>
              <a:rPr dirty="0" sz="1100" spc="-5">
                <a:latin typeface="Calibri"/>
                <a:cs typeface="Calibri"/>
              </a:rPr>
              <a:t>roscadas </a:t>
            </a:r>
            <a:r>
              <a:rPr dirty="0" sz="1100">
                <a:latin typeface="Calibri"/>
                <a:cs typeface="Calibri"/>
              </a:rPr>
              <a:t>del eje</a:t>
            </a:r>
            <a:r>
              <a:rPr dirty="0" sz="1100" spc="-1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Z  </a:t>
            </a:r>
            <a:r>
              <a:rPr dirty="0" sz="1100" spc="-5">
                <a:latin typeface="Calibri"/>
                <a:cs typeface="Calibri"/>
              </a:rPr>
              <a:t>Sistema de </a:t>
            </a:r>
            <a:r>
              <a:rPr dirty="0" sz="1100">
                <a:latin typeface="Calibri"/>
                <a:cs typeface="Calibri"/>
              </a:rPr>
              <a:t>cambio </a:t>
            </a:r>
            <a:r>
              <a:rPr dirty="0" sz="1100" spc="-5">
                <a:latin typeface="Calibri"/>
                <a:cs typeface="Calibri"/>
              </a:rPr>
              <a:t>rápido de </a:t>
            </a:r>
            <a:r>
              <a:rPr dirty="0" sz="1100">
                <a:latin typeface="Calibri"/>
                <a:cs typeface="Calibri"/>
              </a:rPr>
              <a:t>base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impresión con </a:t>
            </a:r>
            <a:r>
              <a:rPr dirty="0" sz="1100" spc="-5">
                <a:latin typeface="Calibri"/>
                <a:cs typeface="Calibri"/>
              </a:rPr>
              <a:t>Clips  </a:t>
            </a:r>
            <a:r>
              <a:rPr dirty="0" sz="1100">
                <a:latin typeface="Calibri"/>
                <a:cs typeface="Calibri"/>
              </a:rPr>
              <a:t>Piezas impresas en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PLA</a:t>
            </a:r>
            <a:endParaRPr sz="1100">
              <a:latin typeface="Calibri"/>
              <a:cs typeface="Calibri"/>
            </a:endParaRPr>
          </a:p>
          <a:p>
            <a:pPr marL="12700" marR="341884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Elec</a:t>
            </a:r>
            <a:r>
              <a:rPr dirty="0" sz="1100">
                <a:latin typeface="Calibri"/>
                <a:cs typeface="Calibri"/>
              </a:rPr>
              <a:t>tró</a:t>
            </a:r>
            <a:r>
              <a:rPr dirty="0" sz="1100" spc="-5">
                <a:latin typeface="Calibri"/>
                <a:cs typeface="Calibri"/>
              </a:rPr>
              <a:t>n</a:t>
            </a:r>
            <a:r>
              <a:rPr dirty="0" sz="1100">
                <a:latin typeface="Calibri"/>
                <a:cs typeface="Calibri"/>
              </a:rPr>
              <a:t>ica  </a:t>
            </a:r>
            <a:r>
              <a:rPr dirty="0" sz="1100">
                <a:latin typeface="Calibri"/>
                <a:cs typeface="Calibri"/>
              </a:rPr>
              <a:t>Ramps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1.4</a:t>
            </a:r>
            <a:endParaRPr sz="1100">
              <a:latin typeface="Calibri"/>
              <a:cs typeface="Calibri"/>
            </a:endParaRPr>
          </a:p>
          <a:p>
            <a:pPr marL="12700" marR="9652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Pantalla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LCD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encoder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rotativo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pulsador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para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 navegación  Termistores 100k en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extrusor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Mega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2560</a:t>
            </a:r>
            <a:endParaRPr sz="1100">
              <a:latin typeface="Calibri"/>
              <a:cs typeface="Calibri"/>
            </a:endParaRPr>
          </a:p>
          <a:p>
            <a:pPr marL="12700" marR="137033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Base </a:t>
            </a:r>
            <a:r>
              <a:rPr dirty="0" sz="1100" spc="-5">
                <a:latin typeface="Calibri"/>
                <a:cs typeface="Calibri"/>
              </a:rPr>
              <a:t>fría de </a:t>
            </a:r>
            <a:r>
              <a:rPr dirty="0" sz="1100">
                <a:latin typeface="Calibri"/>
                <a:cs typeface="Calibri"/>
              </a:rPr>
              <a:t>cristal tamaño 220 x 220 x 3 </a:t>
            </a:r>
            <a:r>
              <a:rPr dirty="0" sz="1100" spc="5">
                <a:latin typeface="Calibri"/>
                <a:cs typeface="Calibri"/>
              </a:rPr>
              <a:t>mm  </a:t>
            </a:r>
            <a:r>
              <a:rPr dirty="0" sz="1100">
                <a:latin typeface="Calibri"/>
                <a:cs typeface="Calibri"/>
              </a:rPr>
              <a:t>Fuente de </a:t>
            </a:r>
            <a:r>
              <a:rPr dirty="0" sz="1100" spc="-5">
                <a:latin typeface="Calibri"/>
                <a:cs typeface="Calibri"/>
              </a:rPr>
              <a:t>alimentación </a:t>
            </a:r>
            <a:r>
              <a:rPr dirty="0" sz="1100">
                <a:latin typeface="Calibri"/>
                <a:cs typeface="Calibri"/>
              </a:rPr>
              <a:t>de 220 AC 12 DC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100W  </a:t>
            </a:r>
            <a:r>
              <a:rPr dirty="0" sz="1100" spc="-5">
                <a:latin typeface="Calibri"/>
                <a:cs typeface="Calibri"/>
              </a:rPr>
              <a:t>Cartucho </a:t>
            </a:r>
            <a:r>
              <a:rPr dirty="0" sz="1100">
                <a:latin typeface="Calibri"/>
                <a:cs typeface="Calibri"/>
              </a:rPr>
              <a:t>calefactor 40W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12V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Software</a:t>
            </a:r>
            <a:endParaRPr sz="1100">
              <a:latin typeface="Calibri"/>
              <a:cs typeface="Calibri"/>
            </a:endParaRPr>
          </a:p>
          <a:p>
            <a:pPr marL="12700" marR="239649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Firmware derivado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10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Marlin  Archivos </a:t>
            </a:r>
            <a:r>
              <a:rPr dirty="0" sz="1100" spc="-5">
                <a:latin typeface="Calibri"/>
                <a:cs typeface="Calibri"/>
              </a:rPr>
              <a:t>admitidos: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.gcode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Entorno </a:t>
            </a:r>
            <a:r>
              <a:rPr dirty="0" sz="1100">
                <a:latin typeface="Calibri"/>
                <a:cs typeface="Calibri"/>
              </a:rPr>
              <a:t>recomendado: </a:t>
            </a:r>
            <a:r>
              <a:rPr dirty="0" sz="1100" spc="-5">
                <a:latin typeface="Calibri"/>
                <a:cs typeface="Calibri"/>
              </a:rPr>
              <a:t>Cura </a:t>
            </a:r>
            <a:r>
              <a:rPr dirty="0" sz="1100">
                <a:latin typeface="Calibri"/>
                <a:cs typeface="Calibri"/>
              </a:rPr>
              <a:t>Software, Slic3r, Repetier, Kisslicer  </a:t>
            </a:r>
            <a:r>
              <a:rPr dirty="0" sz="1100" spc="-5">
                <a:latin typeface="Calibri"/>
                <a:cs typeface="Calibri"/>
              </a:rPr>
              <a:t>Sistemas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operativos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compatibles: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Windows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XP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y</a:t>
            </a:r>
            <a:r>
              <a:rPr dirty="0" sz="1100" spc="-5">
                <a:latin typeface="Calibri"/>
                <a:cs typeface="Calibri"/>
              </a:rPr>
              <a:t> superiores,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Mac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X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y  </a:t>
            </a:r>
            <a:r>
              <a:rPr dirty="0" sz="1100" spc="-5">
                <a:latin typeface="Calibri"/>
                <a:cs typeface="Calibri"/>
              </a:rPr>
              <a:t>superiores </a:t>
            </a:r>
            <a:r>
              <a:rPr dirty="0" sz="1100">
                <a:latin typeface="Calibri"/>
                <a:cs typeface="Calibri"/>
              </a:rPr>
              <a:t>y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Linux</a:t>
            </a:r>
            <a:endParaRPr sz="1100">
              <a:latin typeface="Calibri"/>
              <a:cs typeface="Calibri"/>
            </a:endParaRPr>
          </a:p>
          <a:p>
            <a:pPr marL="12700" marR="2875280"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Calibri"/>
                <a:cs typeface="Calibri"/>
              </a:rPr>
              <a:t>Comunicaciones  </a:t>
            </a:r>
            <a:r>
              <a:rPr dirty="0" sz="1100">
                <a:latin typeface="Calibri"/>
                <a:cs typeface="Calibri"/>
              </a:rPr>
              <a:t>Lector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tarjetas</a:t>
            </a:r>
            <a:r>
              <a:rPr dirty="0" sz="1100" spc="-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SD  </a:t>
            </a:r>
            <a:r>
              <a:rPr dirty="0" sz="1100">
                <a:latin typeface="Calibri"/>
                <a:cs typeface="Calibri"/>
              </a:rPr>
              <a:t>Puerto USB tipo B  </a:t>
            </a:r>
            <a:r>
              <a:rPr dirty="0" sz="1100" spc="-5">
                <a:latin typeface="Calibri"/>
                <a:cs typeface="Calibri"/>
              </a:rPr>
              <a:t>Seguridad</a:t>
            </a:r>
            <a:endParaRPr sz="1100">
              <a:latin typeface="Calibri"/>
              <a:cs typeface="Calibri"/>
            </a:endParaRPr>
          </a:p>
          <a:p>
            <a:pPr marL="12700" marR="1437005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Extrusor </a:t>
            </a:r>
            <a:r>
              <a:rPr dirty="0" sz="1100">
                <a:latin typeface="Calibri"/>
                <a:cs typeface="Calibri"/>
              </a:rPr>
              <a:t>protegido con </a:t>
            </a:r>
            <a:r>
              <a:rPr dirty="0" sz="1100" spc="-5">
                <a:latin typeface="Calibri"/>
                <a:cs typeface="Calibri"/>
              </a:rPr>
              <a:t>pieza de </a:t>
            </a:r>
            <a:r>
              <a:rPr dirty="0" sz="1100">
                <a:latin typeface="Calibri"/>
                <a:cs typeface="Calibri"/>
              </a:rPr>
              <a:t>diseño</a:t>
            </a:r>
            <a:r>
              <a:rPr dirty="0" sz="1100" spc="-1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propio  </a:t>
            </a:r>
            <a:r>
              <a:rPr dirty="0" sz="1100" spc="-5">
                <a:latin typeface="Calibri"/>
                <a:cs typeface="Calibri"/>
              </a:rPr>
              <a:t>Contenido de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caja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Calibri"/>
                <a:cs typeface="Calibri"/>
              </a:rPr>
              <a:t>6 </a:t>
            </a:r>
            <a:r>
              <a:rPr dirty="0" sz="1100" spc="-5">
                <a:latin typeface="Calibri"/>
                <a:cs typeface="Calibri"/>
              </a:rPr>
              <a:t>guías de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montaje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9641" y="6231432"/>
            <a:ext cx="14116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4F81BC"/>
                </a:solidFill>
                <a:latin typeface="Calibri"/>
                <a:cs typeface="Calibri"/>
              </a:rPr>
              <a:t>Certificado </a:t>
            </a:r>
            <a:r>
              <a:rPr dirty="0" sz="1200" b="1">
                <a:solidFill>
                  <a:srgbClr val="4F81BC"/>
                </a:solidFill>
                <a:latin typeface="Calibri"/>
                <a:cs typeface="Calibri"/>
              </a:rPr>
              <a:t>de </a:t>
            </a:r>
            <a:r>
              <a:rPr dirty="0" sz="1200" spc="-5" b="1">
                <a:solidFill>
                  <a:srgbClr val="4F81BC"/>
                </a:solidFill>
                <a:latin typeface="Calibri"/>
                <a:cs typeface="Calibri"/>
              </a:rPr>
              <a:t>calidad  </a:t>
            </a:r>
            <a:r>
              <a:rPr dirty="0" sz="1200" spc="-10" b="1">
                <a:solidFill>
                  <a:srgbClr val="4F81BC"/>
                </a:solidFill>
                <a:latin typeface="Calibri"/>
                <a:cs typeface="Calibri"/>
              </a:rPr>
              <a:t>Peso </a:t>
            </a:r>
            <a:r>
              <a:rPr dirty="0" sz="1200" b="1">
                <a:solidFill>
                  <a:srgbClr val="4F81BC"/>
                </a:solidFill>
                <a:latin typeface="Calibri"/>
                <a:cs typeface="Calibri"/>
              </a:rPr>
              <a:t>de la </a:t>
            </a:r>
            <a:r>
              <a:rPr dirty="0" sz="1200" spc="-5" b="1">
                <a:solidFill>
                  <a:srgbClr val="4F81BC"/>
                </a:solidFill>
                <a:latin typeface="Calibri"/>
                <a:cs typeface="Calibri"/>
              </a:rPr>
              <a:t>caja: </a:t>
            </a:r>
            <a:r>
              <a:rPr dirty="0" sz="1200" b="1">
                <a:solidFill>
                  <a:srgbClr val="4F81BC"/>
                </a:solidFill>
                <a:latin typeface="Calibri"/>
                <a:cs typeface="Calibri"/>
              </a:rPr>
              <a:t>9,7</a:t>
            </a:r>
            <a:r>
              <a:rPr dirty="0" sz="1200" spc="-80" b="1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4F81BC"/>
                </a:solidFill>
                <a:latin typeface="Calibri"/>
                <a:cs typeface="Calibri"/>
              </a:rPr>
              <a:t>Kg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39013" y="1503045"/>
            <a:ext cx="2169160" cy="4743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solidFill>
                  <a:srgbClr val="000000"/>
                </a:solidFill>
                <a:latin typeface="Calibri"/>
                <a:cs typeface="Calibri"/>
              </a:rPr>
              <a:t>BQ </a:t>
            </a:r>
            <a:r>
              <a:rPr dirty="0" spc="-5" b="1">
                <a:solidFill>
                  <a:srgbClr val="000000"/>
                </a:solidFill>
                <a:latin typeface="Calibri"/>
                <a:cs typeface="Calibri"/>
              </a:rPr>
              <a:t>Prusa </a:t>
            </a:r>
            <a:r>
              <a:rPr dirty="0" b="1">
                <a:solidFill>
                  <a:srgbClr val="000000"/>
                </a:solidFill>
                <a:latin typeface="Calibri"/>
                <a:cs typeface="Calibri"/>
              </a:rPr>
              <a:t>i3</a:t>
            </a:r>
            <a:r>
              <a:rPr dirty="0" spc="-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pc="-10" b="1">
                <a:solidFill>
                  <a:srgbClr val="000000"/>
                </a:solidFill>
                <a:latin typeface="Calibri"/>
                <a:cs typeface="Calibri"/>
              </a:rPr>
              <a:t>Hephestos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100" spc="-5">
                <a:solidFill>
                  <a:srgbClr val="000000"/>
                </a:solidFill>
              </a:rPr>
              <a:t>Valorada </a:t>
            </a:r>
            <a:r>
              <a:rPr dirty="0" sz="1100">
                <a:solidFill>
                  <a:srgbClr val="000000"/>
                </a:solidFill>
              </a:rPr>
              <a:t>en</a:t>
            </a:r>
            <a:r>
              <a:rPr dirty="0" sz="1100" spc="-25">
                <a:solidFill>
                  <a:srgbClr val="000000"/>
                </a:solidFill>
              </a:rPr>
              <a:t> </a:t>
            </a:r>
            <a:r>
              <a:rPr dirty="0" sz="1100">
                <a:solidFill>
                  <a:srgbClr val="000000"/>
                </a:solidFill>
              </a:rPr>
              <a:t>499,90€</a:t>
            </a:r>
            <a:endParaRPr sz="1100"/>
          </a:p>
        </p:txBody>
      </p:sp>
      <p:sp>
        <p:nvSpPr>
          <p:cNvPr id="13" name="object 13"/>
          <p:cNvSpPr/>
          <p:nvPr/>
        </p:nvSpPr>
        <p:spPr>
          <a:xfrm>
            <a:off x="7776591" y="4941201"/>
            <a:ext cx="1048588" cy="1412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274689" y="6392671"/>
            <a:ext cx="25374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Posibilidad de adquirirla a terminar la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formación.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6794" y="3470086"/>
            <a:ext cx="3758040" cy="3315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118871"/>
            <a:ext cx="9144000" cy="1080770"/>
            <a:chOff x="0" y="118871"/>
            <a:chExt cx="9144000" cy="1080770"/>
          </a:xfrm>
        </p:grpSpPr>
        <p:sp>
          <p:nvSpPr>
            <p:cNvPr id="4" name="object 4"/>
            <p:cNvSpPr/>
            <p:nvPr/>
          </p:nvSpPr>
          <p:spPr>
            <a:xfrm>
              <a:off x="7485650" y="188594"/>
              <a:ext cx="1622916" cy="9263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060704"/>
              <a:ext cx="9144000" cy="1386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18871"/>
              <a:ext cx="9144000" cy="1386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9514" y="306146"/>
              <a:ext cx="2609958" cy="6291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391659" y="5072888"/>
            <a:ext cx="4530090" cy="1259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0" b="1">
                <a:solidFill>
                  <a:srgbClr val="006FC0"/>
                </a:solidFill>
                <a:latin typeface="Calibri"/>
                <a:cs typeface="Calibri"/>
              </a:rPr>
              <a:t>trabajo </a:t>
            </a:r>
            <a:r>
              <a:rPr dirty="0" sz="4800" spc="-5" b="1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dirty="0" sz="4800" spc="-6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4800" spc="-5" b="1">
                <a:solidFill>
                  <a:srgbClr val="006FC0"/>
                </a:solidFill>
                <a:latin typeface="Calibri"/>
                <a:cs typeface="Calibri"/>
              </a:rPr>
              <a:t>equipo</a:t>
            </a:r>
            <a:endParaRPr sz="4800">
              <a:latin typeface="Calibri"/>
              <a:cs typeface="Calibri"/>
            </a:endParaRPr>
          </a:p>
          <a:p>
            <a:pPr marL="141605">
              <a:lnSpc>
                <a:spcPct val="100000"/>
              </a:lnSpc>
              <a:spcBef>
                <a:spcPts val="115"/>
              </a:spcBef>
            </a:pPr>
            <a:r>
              <a:rPr dirty="0" sz="3200" spc="-10" b="1">
                <a:solidFill>
                  <a:srgbClr val="7E7E7E"/>
                </a:solidFill>
                <a:latin typeface="Calibri"/>
                <a:cs typeface="Calibri"/>
              </a:rPr>
              <a:t>formas parte </a:t>
            </a:r>
            <a:r>
              <a:rPr dirty="0" sz="3200" b="1">
                <a:solidFill>
                  <a:srgbClr val="7E7E7E"/>
                </a:solidFill>
                <a:latin typeface="Calibri"/>
                <a:cs typeface="Calibri"/>
              </a:rPr>
              <a:t>del</a:t>
            </a:r>
            <a:r>
              <a:rPr dirty="0" sz="3200" spc="-5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3200" spc="-20" b="1">
                <a:solidFill>
                  <a:srgbClr val="7E7E7E"/>
                </a:solidFill>
                <a:latin typeface="Calibri"/>
                <a:cs typeface="Calibri"/>
              </a:rPr>
              <a:t>proyecto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45248" y="3278123"/>
            <a:ext cx="1819275" cy="401320"/>
            <a:chOff x="6945248" y="3278123"/>
            <a:chExt cx="1819275" cy="401320"/>
          </a:xfrm>
        </p:grpSpPr>
        <p:sp>
          <p:nvSpPr>
            <p:cNvPr id="10" name="object 10"/>
            <p:cNvSpPr/>
            <p:nvPr/>
          </p:nvSpPr>
          <p:spPr>
            <a:xfrm>
              <a:off x="6945248" y="3378326"/>
              <a:ext cx="238505" cy="14574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100315" y="3278123"/>
              <a:ext cx="381000" cy="4008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280147" y="3278123"/>
              <a:ext cx="661416" cy="4008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737347" y="3278123"/>
              <a:ext cx="979931" cy="4008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476487" y="3278123"/>
              <a:ext cx="288035" cy="4008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537195" y="2453462"/>
            <a:ext cx="123761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8495" algn="l"/>
                <a:tab pos="1091565" algn="l"/>
              </a:tabLst>
            </a:pPr>
            <a:r>
              <a:rPr dirty="0" sz="1400" spc="-15" b="1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rt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400" spc="-15" b="1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</a:p>
        </p:txBody>
      </p:sp>
      <p:sp>
        <p:nvSpPr>
          <p:cNvPr id="16" name="object 16"/>
          <p:cNvSpPr txBox="1"/>
          <p:nvPr/>
        </p:nvSpPr>
        <p:spPr>
          <a:xfrm>
            <a:off x="5587746" y="2429078"/>
            <a:ext cx="965835" cy="483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4F81BC"/>
                </a:solidFill>
                <a:latin typeface="Calibri"/>
                <a:cs typeface="Calibri"/>
              </a:rPr>
              <a:t>¿Cómo?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construcción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7746" y="2886582"/>
            <a:ext cx="27870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07160" algn="l"/>
                <a:tab pos="1845945" algn="l"/>
                <a:tab pos="2150745" algn="l"/>
              </a:tabLst>
            </a:pPr>
            <a:r>
              <a:rPr dirty="0" sz="1400" spc="-25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xp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400" spc="5" b="1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400" spc="-15" b="1">
                <a:solidFill>
                  <a:srgbClr val="7E7E7E"/>
                </a:solidFill>
                <a:latin typeface="Calibri"/>
                <a:cs typeface="Calibri"/>
              </a:rPr>
              <a:t>m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400" spc="-25" b="1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ta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400" spc="-15" b="1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on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dirty="0" sz="1400" spc="-20" b="1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dirty="0" sz="1400" spc="-15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ación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29831" y="2453462"/>
            <a:ext cx="2245995" cy="673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Formando</a:t>
            </a:r>
            <a:endParaRPr sz="1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0"/>
              </a:spcBef>
              <a:tabLst>
                <a:tab pos="357505" algn="l"/>
                <a:tab pos="664210" algn="l"/>
                <a:tab pos="1589405" algn="l"/>
                <a:tab pos="1964055" algn="l"/>
              </a:tabLst>
            </a:pP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de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la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m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dirty="0" sz="1400" spc="-20" b="1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so</a:t>
            </a:r>
            <a:r>
              <a:rPr dirty="0" sz="1400" spc="-45" b="1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3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	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d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7746" y="3099943"/>
            <a:ext cx="318770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material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útil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que te </a:t>
            </a:r>
            <a:r>
              <a:rPr dirty="0" sz="1400" spc="-15" b="1">
                <a:solidFill>
                  <a:srgbClr val="7E7E7E"/>
                </a:solidFill>
                <a:latin typeface="Calibri"/>
                <a:cs typeface="Calibri"/>
              </a:rPr>
              <a:t>ayudará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a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personalizar 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las clases, porqué “tú lo haces</a:t>
            </a:r>
            <a:r>
              <a:rPr dirty="0" sz="1400" spc="-150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7E7E7E"/>
                </a:solidFill>
                <a:latin typeface="Calibri"/>
                <a:cs typeface="Calibri"/>
              </a:rPr>
              <a:t>diferente”.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87746" y="3740277"/>
            <a:ext cx="3188970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Sabemos que el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trabajo 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en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equipo </a:t>
            </a:r>
            <a:r>
              <a:rPr dirty="0" sz="1400" spc="-10">
                <a:solidFill>
                  <a:srgbClr val="7E7E7E"/>
                </a:solidFill>
                <a:latin typeface="Calibri"/>
                <a:cs typeface="Calibri"/>
              </a:rPr>
              <a:t>ayuda </a:t>
            </a: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a  </a:t>
            </a:r>
            <a:r>
              <a:rPr dirty="0" sz="1400" spc="-10">
                <a:solidFill>
                  <a:srgbClr val="7E7E7E"/>
                </a:solidFill>
                <a:latin typeface="Calibri"/>
                <a:cs typeface="Calibri"/>
              </a:rPr>
              <a:t>avanzar </a:t>
            </a: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y a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empatizar </a:t>
            </a:r>
            <a:r>
              <a:rPr dirty="0" sz="1400" spc="-10">
                <a:solidFill>
                  <a:srgbClr val="7E7E7E"/>
                </a:solidFill>
                <a:latin typeface="Calibri"/>
                <a:cs typeface="Calibri"/>
              </a:rPr>
              <a:t>con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tu </a:t>
            </a:r>
            <a:r>
              <a:rPr dirty="0" sz="1400" spc="-10">
                <a:solidFill>
                  <a:srgbClr val="7E7E7E"/>
                </a:solidFill>
                <a:latin typeface="Calibri"/>
                <a:cs typeface="Calibri"/>
              </a:rPr>
              <a:t>compañero,  crearemos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conexiones, </a:t>
            </a:r>
            <a:r>
              <a:rPr dirty="0" sz="1400" spc="-10">
                <a:solidFill>
                  <a:srgbClr val="7E7E7E"/>
                </a:solidFill>
                <a:latin typeface="Calibri"/>
                <a:cs typeface="Calibri"/>
              </a:rPr>
              <a:t>crearemos </a:t>
            </a: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enlaces  </a:t>
            </a:r>
            <a:r>
              <a:rPr dirty="0" sz="1400" spc="-10">
                <a:solidFill>
                  <a:srgbClr val="7E7E7E"/>
                </a:solidFill>
                <a:latin typeface="Calibri"/>
                <a:cs typeface="Calibri"/>
              </a:rPr>
              <a:t>entre </a:t>
            </a: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la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comunidad </a:t>
            </a:r>
            <a:r>
              <a:rPr dirty="0" sz="1400" spc="-20">
                <a:solidFill>
                  <a:srgbClr val="7E7E7E"/>
                </a:solidFill>
                <a:latin typeface="Calibri"/>
                <a:cs typeface="Calibri"/>
              </a:rPr>
              <a:t>escolar, </a:t>
            </a:r>
            <a:r>
              <a:rPr dirty="0" sz="1400" spc="-10">
                <a:solidFill>
                  <a:srgbClr val="7E7E7E"/>
                </a:solidFill>
                <a:latin typeface="Calibri"/>
                <a:cs typeface="Calibri"/>
              </a:rPr>
              <a:t>porque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querer  es </a:t>
            </a:r>
            <a:r>
              <a:rPr dirty="0" sz="1400" spc="-15">
                <a:solidFill>
                  <a:srgbClr val="7E7E7E"/>
                </a:solidFill>
                <a:latin typeface="Calibri"/>
                <a:cs typeface="Calibri"/>
              </a:rPr>
              <a:t>avanzar </a:t>
            </a:r>
            <a:r>
              <a:rPr dirty="0" sz="1400">
                <a:solidFill>
                  <a:srgbClr val="7E7E7E"/>
                </a:solidFill>
                <a:latin typeface="Calibri"/>
                <a:cs typeface="Calibri"/>
              </a:rPr>
              <a:t>y </a:t>
            </a:r>
            <a:r>
              <a:rPr dirty="0" sz="1400" spc="-10">
                <a:solidFill>
                  <a:srgbClr val="7E7E7E"/>
                </a:solidFill>
                <a:latin typeface="Calibri"/>
                <a:cs typeface="Calibri"/>
              </a:rPr>
              <a:t>avanzar </a:t>
            </a:r>
            <a:r>
              <a:rPr dirty="0" sz="1400" spc="-5">
                <a:solidFill>
                  <a:srgbClr val="7E7E7E"/>
                </a:solidFill>
                <a:latin typeface="Calibri"/>
                <a:cs typeface="Calibri"/>
              </a:rPr>
              <a:t>es el mejor camino  </a:t>
            </a:r>
            <a:r>
              <a:rPr dirty="0" sz="1400" spc="-10">
                <a:solidFill>
                  <a:srgbClr val="7E7E7E"/>
                </a:solidFill>
                <a:latin typeface="Calibri"/>
                <a:cs typeface="Calibri"/>
              </a:rPr>
              <a:t>para </a:t>
            </a:r>
            <a:r>
              <a:rPr dirty="0" sz="1400" spc="-30">
                <a:solidFill>
                  <a:srgbClr val="7E7E7E"/>
                </a:solidFill>
                <a:latin typeface="Calibri"/>
                <a:cs typeface="Calibri"/>
              </a:rPr>
              <a:t>ayudar.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785876" y="1416558"/>
            <a:ext cx="3713479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b="1">
                <a:solidFill>
                  <a:srgbClr val="006FC0"/>
                </a:solidFill>
                <a:latin typeface="Calibri"/>
                <a:cs typeface="Calibri"/>
              </a:rPr>
              <a:t>3D </a:t>
            </a:r>
            <a:r>
              <a:rPr dirty="0" sz="5400" spc="5" b="1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dirty="0" sz="5400" spc="-5" b="1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dirty="0" sz="5400" spc="-10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006FC0"/>
                </a:solidFill>
                <a:latin typeface="Calibri"/>
                <a:cs typeface="Calibri"/>
              </a:rPr>
              <a:t>aula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4339" y="2561970"/>
            <a:ext cx="3444240" cy="1123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4F81BC"/>
                </a:solidFill>
                <a:latin typeface="Calibri"/>
                <a:cs typeface="Calibri"/>
              </a:rPr>
              <a:t>OBJETIVO:</a:t>
            </a:r>
            <a:endParaRPr sz="16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Involucrar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a 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toda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la comunidad escolar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a  </a:t>
            </a:r>
            <a:r>
              <a:rPr dirty="0" sz="1400" spc="-20" b="1">
                <a:solidFill>
                  <a:srgbClr val="7E7E7E"/>
                </a:solidFill>
                <a:latin typeface="Calibri"/>
                <a:cs typeface="Calibri"/>
              </a:rPr>
              <a:t>entender, </a:t>
            </a:r>
            <a:r>
              <a:rPr dirty="0" sz="1400" spc="-10" b="1">
                <a:solidFill>
                  <a:srgbClr val="7E7E7E"/>
                </a:solidFill>
                <a:latin typeface="Calibri"/>
                <a:cs typeface="Calibri"/>
              </a:rPr>
              <a:t>comprender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y utilizar la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revolución  metodológica de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la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IMPRESIÓN </a:t>
            </a:r>
            <a:r>
              <a:rPr dirty="0" sz="1400" b="1">
                <a:solidFill>
                  <a:srgbClr val="7E7E7E"/>
                </a:solidFill>
                <a:latin typeface="Calibri"/>
                <a:cs typeface="Calibri"/>
              </a:rPr>
              <a:t>3D </a:t>
            </a:r>
            <a:r>
              <a:rPr dirty="0" sz="1400" spc="5" b="1">
                <a:solidFill>
                  <a:srgbClr val="7E7E7E"/>
                </a:solidFill>
                <a:latin typeface="Calibri"/>
                <a:cs typeface="Calibri"/>
              </a:rPr>
              <a:t>EN </a:t>
            </a:r>
            <a:r>
              <a:rPr dirty="0" sz="1400" spc="-5" b="1">
                <a:solidFill>
                  <a:srgbClr val="7E7E7E"/>
                </a:solidFill>
                <a:latin typeface="Calibri"/>
                <a:cs typeface="Calibri"/>
              </a:rPr>
              <a:t>EL  AULA.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67" y="2420835"/>
            <a:ext cx="7049134" cy="4437380"/>
          </a:xfrm>
          <a:custGeom>
            <a:avLst/>
            <a:gdLst/>
            <a:ahLst/>
            <a:cxnLst/>
            <a:rect l="l" t="t" r="r" b="b"/>
            <a:pathLst>
              <a:path w="7049134" h="4437380">
                <a:moveTo>
                  <a:pt x="7048627" y="0"/>
                </a:moveTo>
                <a:lnTo>
                  <a:pt x="0" y="0"/>
                </a:lnTo>
                <a:lnTo>
                  <a:pt x="0" y="4437160"/>
                </a:lnTo>
                <a:lnTo>
                  <a:pt x="7048627" y="4437160"/>
                </a:lnTo>
                <a:lnTo>
                  <a:pt x="704862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18743" y="2439415"/>
            <a:ext cx="55600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0" indent="-122555">
              <a:lnSpc>
                <a:spcPct val="100000"/>
              </a:lnSpc>
              <a:spcBef>
                <a:spcPts val="100"/>
              </a:spcBef>
              <a:buChar char="-"/>
              <a:tabLst>
                <a:tab pos="159385" algn="l"/>
              </a:tabLst>
            </a:pPr>
            <a:r>
              <a:rPr dirty="0" sz="1800" spc="-10">
                <a:latin typeface="Calibri"/>
                <a:cs typeface="Calibri"/>
              </a:rPr>
              <a:t>Introducción </a:t>
            </a:r>
            <a:r>
              <a:rPr dirty="0" sz="1800">
                <a:latin typeface="Calibri"/>
                <a:cs typeface="Calibri"/>
              </a:rPr>
              <a:t>a la </a:t>
            </a:r>
            <a:r>
              <a:rPr dirty="0" sz="1800" spc="-5">
                <a:latin typeface="Calibri"/>
                <a:cs typeface="Calibri"/>
              </a:rPr>
              <a:t>impresión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3D</a:t>
            </a:r>
            <a:endParaRPr sz="1800">
              <a:latin typeface="Calibri"/>
              <a:cs typeface="Calibri"/>
            </a:endParaRPr>
          </a:p>
          <a:p>
            <a:pPr marL="135890" indent="-123825">
              <a:lnSpc>
                <a:spcPct val="100000"/>
              </a:lnSpc>
              <a:buChar char="-"/>
              <a:tabLst>
                <a:tab pos="136525" algn="l"/>
              </a:tabLst>
            </a:pPr>
            <a:r>
              <a:rPr dirty="0" sz="1800" spc="-10">
                <a:latin typeface="Calibri"/>
                <a:cs typeface="Calibri"/>
              </a:rPr>
              <a:t>Montaje </a:t>
            </a:r>
            <a:r>
              <a:rPr dirty="0" sz="1800" spc="-5">
                <a:latin typeface="Calibri"/>
                <a:cs typeface="Calibri"/>
              </a:rPr>
              <a:t>de </a:t>
            </a:r>
            <a:r>
              <a:rPr dirty="0" sz="1800">
                <a:latin typeface="Calibri"/>
                <a:cs typeface="Calibri"/>
              </a:rPr>
              <a:t>la </a:t>
            </a:r>
            <a:r>
              <a:rPr dirty="0" sz="1800" spc="-10">
                <a:latin typeface="Calibri"/>
                <a:cs typeface="Calibri"/>
              </a:rPr>
              <a:t>impresora </a:t>
            </a:r>
            <a:r>
              <a:rPr dirty="0" sz="1800">
                <a:latin typeface="Calibri"/>
                <a:cs typeface="Calibri"/>
              </a:rPr>
              <a:t>, manejo y </a:t>
            </a:r>
            <a:r>
              <a:rPr dirty="0" sz="1800" spc="-10">
                <a:latin typeface="Calibri"/>
                <a:cs typeface="Calibri"/>
              </a:rPr>
              <a:t>calibración. </a:t>
            </a:r>
            <a:r>
              <a:rPr dirty="0" sz="1800" spc="-5">
                <a:latin typeface="Calibri"/>
                <a:cs typeface="Calibri"/>
              </a:rPr>
              <a:t>Prueba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impresión.</a:t>
            </a:r>
          </a:p>
          <a:p>
            <a:pPr marL="902969">
              <a:lnSpc>
                <a:spcPct val="100000"/>
              </a:lnSpc>
            </a:pPr>
            <a:r>
              <a:rPr dirty="0" spc="-5"/>
              <a:t>-Adquisición de </a:t>
            </a:r>
            <a:r>
              <a:rPr dirty="0" spc="-10"/>
              <a:t>objetos: </a:t>
            </a:r>
            <a:r>
              <a:rPr dirty="0" spc="-5"/>
              <a:t>web, escaneado </a:t>
            </a:r>
            <a:r>
              <a:rPr dirty="0"/>
              <a:t>3D ,</a:t>
            </a:r>
            <a:r>
              <a:rPr dirty="0" spc="75"/>
              <a:t> </a:t>
            </a:r>
            <a:r>
              <a:rPr dirty="0" spc="-15"/>
              <a:t>etc…</a:t>
            </a:r>
          </a:p>
          <a:p>
            <a:pPr marL="902969">
              <a:lnSpc>
                <a:spcPct val="100000"/>
              </a:lnSpc>
            </a:pPr>
            <a:r>
              <a:rPr dirty="0" spc="-10"/>
              <a:t>-Software </a:t>
            </a:r>
            <a:r>
              <a:rPr dirty="0" spc="-5"/>
              <a:t>de diseño 3D(tipos: </a:t>
            </a:r>
            <a:r>
              <a:rPr dirty="0" spc="-10"/>
              <a:t>artísticos </a:t>
            </a:r>
            <a:r>
              <a:rPr dirty="0"/>
              <a:t>, </a:t>
            </a:r>
            <a:r>
              <a:rPr dirty="0" spc="-10"/>
              <a:t>paramétricos</a:t>
            </a:r>
            <a:r>
              <a:rPr dirty="0" spc="90"/>
              <a:t> </a:t>
            </a:r>
            <a:r>
              <a:rPr dirty="0" spc="-5"/>
              <a:t>,etc)</a:t>
            </a:r>
          </a:p>
          <a:p>
            <a:pPr marL="12700" marR="5080" indent="890269">
              <a:lnSpc>
                <a:spcPct val="100000"/>
              </a:lnSpc>
              <a:buChar char="-"/>
              <a:tabLst>
                <a:tab pos="1026794" algn="l"/>
              </a:tabLst>
            </a:pPr>
            <a:r>
              <a:rPr dirty="0" spc="-10"/>
              <a:t>Materiales </a:t>
            </a:r>
            <a:r>
              <a:rPr dirty="0" spc="-5"/>
              <a:t>(filamento) </a:t>
            </a:r>
            <a:r>
              <a:rPr dirty="0"/>
              <a:t>y </a:t>
            </a:r>
            <a:r>
              <a:rPr dirty="0" spc="-5"/>
              <a:t>particularidades. Cambio </a:t>
            </a:r>
            <a:r>
              <a:rPr dirty="0"/>
              <a:t>y </a:t>
            </a:r>
            <a:r>
              <a:rPr dirty="0" spc="-10"/>
              <a:t>ajuste </a:t>
            </a:r>
            <a:r>
              <a:rPr dirty="0"/>
              <a:t>en  </a:t>
            </a:r>
            <a:r>
              <a:rPr dirty="0" spc="-10"/>
              <a:t>impresora </a:t>
            </a:r>
            <a:r>
              <a:rPr dirty="0"/>
              <a:t>3D</a:t>
            </a:r>
            <a:r>
              <a:rPr dirty="0" spc="10"/>
              <a:t> </a:t>
            </a:r>
            <a:r>
              <a:rPr dirty="0"/>
              <a:t>.</a:t>
            </a:r>
          </a:p>
          <a:p>
            <a:pPr marL="483870">
              <a:lnSpc>
                <a:spcPct val="100000"/>
              </a:lnSpc>
            </a:pPr>
            <a:r>
              <a:rPr dirty="0" spc="-10"/>
              <a:t>Post-procesos </a:t>
            </a:r>
            <a:r>
              <a:rPr dirty="0"/>
              <a:t>,unión </a:t>
            </a:r>
            <a:r>
              <a:rPr dirty="0" spc="-5"/>
              <a:t>de </a:t>
            </a:r>
            <a:r>
              <a:rPr dirty="0" spc="-10"/>
              <a:t>piezas: </a:t>
            </a:r>
            <a:r>
              <a:rPr dirty="0" spc="-5"/>
              <a:t>Insertos</a:t>
            </a:r>
            <a:r>
              <a:rPr dirty="0" spc="35"/>
              <a:t> </a:t>
            </a:r>
            <a:r>
              <a:rPr dirty="0" spc="-10"/>
              <a:t>,herramientas.</a:t>
            </a:r>
          </a:p>
          <a:p>
            <a:pPr marL="1026160" indent="-123825">
              <a:lnSpc>
                <a:spcPct val="100000"/>
              </a:lnSpc>
              <a:buChar char="-"/>
              <a:tabLst>
                <a:tab pos="1026794" algn="l"/>
              </a:tabLst>
            </a:pPr>
            <a:r>
              <a:rPr dirty="0" spc="-10"/>
              <a:t>Preparación </a:t>
            </a:r>
            <a:r>
              <a:rPr dirty="0" spc="-5"/>
              <a:t>de </a:t>
            </a:r>
            <a:r>
              <a:rPr dirty="0" spc="-10"/>
              <a:t>archivos para </a:t>
            </a:r>
            <a:r>
              <a:rPr dirty="0" spc="-5"/>
              <a:t>impresión </a:t>
            </a:r>
            <a:r>
              <a:rPr dirty="0"/>
              <a:t>3D : </a:t>
            </a:r>
            <a:r>
              <a:rPr dirty="0" spc="-10"/>
              <a:t>software</a:t>
            </a:r>
            <a:r>
              <a:rPr dirty="0" spc="60"/>
              <a:t> </a:t>
            </a:r>
            <a:r>
              <a:rPr dirty="0" spc="-5"/>
              <a:t>CURA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pc="-10"/>
              <a:t>,revisión </a:t>
            </a:r>
            <a:r>
              <a:rPr dirty="0" spc="-5"/>
              <a:t>de</a:t>
            </a:r>
            <a:r>
              <a:rPr dirty="0" spc="30"/>
              <a:t> </a:t>
            </a:r>
            <a:r>
              <a:rPr dirty="0" spc="-10"/>
              <a:t>piezas.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8422" y="5183251"/>
            <a:ext cx="608330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4361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-Optimización </a:t>
            </a:r>
            <a:r>
              <a:rPr dirty="0" sz="1800" spc="-5">
                <a:latin typeface="Calibri"/>
                <a:cs typeface="Calibri"/>
              </a:rPr>
              <a:t>de diseños </a:t>
            </a:r>
            <a:r>
              <a:rPr dirty="0" sz="1800" spc="-15">
                <a:latin typeface="Calibri"/>
                <a:cs typeface="Calibri"/>
              </a:rPr>
              <a:t>para </a:t>
            </a:r>
            <a:r>
              <a:rPr dirty="0" sz="1800" spc="-5">
                <a:latin typeface="Calibri"/>
                <a:cs typeface="Calibri"/>
              </a:rPr>
              <a:t>impresión FDM: </a:t>
            </a:r>
            <a:r>
              <a:rPr dirty="0" sz="1800" spc="-10">
                <a:latin typeface="Calibri"/>
                <a:cs typeface="Calibri"/>
              </a:rPr>
              <a:t>límites </a:t>
            </a:r>
            <a:r>
              <a:rPr dirty="0" sz="1800">
                <a:latin typeface="Calibri"/>
                <a:cs typeface="Calibri"/>
              </a:rPr>
              <a:t>,  </a:t>
            </a:r>
            <a:r>
              <a:rPr dirty="0" sz="1800" spc="-10">
                <a:latin typeface="Calibri"/>
                <a:cs typeface="Calibri"/>
              </a:rPr>
              <a:t>tolerancias ,calidad </a:t>
            </a:r>
            <a:r>
              <a:rPr dirty="0" sz="1800">
                <a:latin typeface="Calibri"/>
                <a:cs typeface="Calibri"/>
              </a:rPr>
              <a:t>, </a:t>
            </a:r>
            <a:r>
              <a:rPr dirty="0" sz="1800" spc="-20">
                <a:latin typeface="Calibri"/>
                <a:cs typeface="Calibri"/>
              </a:rPr>
              <a:t>coste </a:t>
            </a:r>
            <a:r>
              <a:rPr dirty="0" sz="1800" spc="-10">
                <a:latin typeface="Calibri"/>
                <a:cs typeface="Calibri"/>
              </a:rPr>
              <a:t>,tiempo </a:t>
            </a:r>
            <a:r>
              <a:rPr dirty="0" sz="1800">
                <a:latin typeface="Calibri"/>
                <a:cs typeface="Calibri"/>
              </a:rPr>
              <a:t>,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materiales.</a:t>
            </a:r>
            <a:endParaRPr sz="1800">
              <a:latin typeface="Calibri"/>
              <a:cs typeface="Calibri"/>
            </a:endParaRPr>
          </a:p>
          <a:p>
            <a:pPr marL="95631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-Impresión </a:t>
            </a:r>
            <a:r>
              <a:rPr dirty="0" sz="1800">
                <a:latin typeface="Calibri"/>
                <a:cs typeface="Calibri"/>
              </a:rPr>
              <a:t>de ejemplos </a:t>
            </a:r>
            <a:r>
              <a:rPr dirty="0" sz="1800" spc="-10">
                <a:latin typeface="Calibri"/>
                <a:cs typeface="Calibri"/>
              </a:rPr>
              <a:t>propuestos </a:t>
            </a:r>
            <a:r>
              <a:rPr dirty="0" sz="1800">
                <a:latin typeface="Calibri"/>
                <a:cs typeface="Calibri"/>
              </a:rPr>
              <a:t>, </a:t>
            </a:r>
            <a:r>
              <a:rPr dirty="0" sz="1800" spc="-10">
                <a:latin typeface="Calibri"/>
                <a:cs typeface="Calibri"/>
              </a:rPr>
              <a:t>varios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materiales.</a:t>
            </a:r>
            <a:endParaRPr sz="1800">
              <a:latin typeface="Calibri"/>
              <a:cs typeface="Calibri"/>
            </a:endParaRPr>
          </a:p>
          <a:p>
            <a:pPr marL="95631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-Cuidados </a:t>
            </a:r>
            <a:r>
              <a:rPr dirty="0" sz="1800">
                <a:latin typeface="Calibri"/>
                <a:cs typeface="Calibri"/>
              </a:rPr>
              <a:t>y </a:t>
            </a:r>
            <a:r>
              <a:rPr dirty="0" sz="1800" spc="-10">
                <a:latin typeface="Calibri"/>
                <a:cs typeface="Calibri"/>
              </a:rPr>
              <a:t>precauciones </a:t>
            </a:r>
            <a:r>
              <a:rPr dirty="0" sz="1800">
                <a:latin typeface="Calibri"/>
                <a:cs typeface="Calibri"/>
              </a:rPr>
              <a:t>. </a:t>
            </a:r>
            <a:r>
              <a:rPr dirty="0" sz="1800" spc="-5">
                <a:latin typeface="Calibri"/>
                <a:cs typeface="Calibri"/>
              </a:rPr>
              <a:t>Ruegos 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preguntas.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51319" y="2109939"/>
            <a:ext cx="2392680" cy="4127500"/>
            <a:chOff x="6751319" y="2109939"/>
            <a:chExt cx="2392680" cy="4127500"/>
          </a:xfrm>
        </p:grpSpPr>
        <p:sp>
          <p:nvSpPr>
            <p:cNvPr id="7" name="object 7"/>
            <p:cNvSpPr/>
            <p:nvPr/>
          </p:nvSpPr>
          <p:spPr>
            <a:xfrm>
              <a:off x="7098410" y="2109939"/>
              <a:ext cx="45720" cy="4127500"/>
            </a:xfrm>
            <a:custGeom>
              <a:avLst/>
              <a:gdLst/>
              <a:ahLst/>
              <a:cxnLst/>
              <a:rect l="l" t="t" r="r" b="b"/>
              <a:pathLst>
                <a:path w="45720" h="4127500">
                  <a:moveTo>
                    <a:pt x="45718" y="0"/>
                  </a:moveTo>
                  <a:lnTo>
                    <a:pt x="0" y="0"/>
                  </a:lnTo>
                  <a:lnTo>
                    <a:pt x="0" y="4127373"/>
                  </a:lnTo>
                  <a:lnTo>
                    <a:pt x="45718" y="4127373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751319" y="2694431"/>
              <a:ext cx="2392679" cy="3581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804278" y="2708973"/>
              <a:ext cx="2339975" cy="252095"/>
            </a:xfrm>
            <a:custGeom>
              <a:avLst/>
              <a:gdLst/>
              <a:ahLst/>
              <a:cxnLst/>
              <a:rect l="l" t="t" r="r" b="b"/>
              <a:pathLst>
                <a:path w="2339975" h="252094">
                  <a:moveTo>
                    <a:pt x="0" y="252031"/>
                  </a:moveTo>
                  <a:lnTo>
                    <a:pt x="2339720" y="252031"/>
                  </a:lnTo>
                  <a:lnTo>
                    <a:pt x="2339720" y="0"/>
                  </a:lnTo>
                  <a:lnTo>
                    <a:pt x="0" y="0"/>
                  </a:lnTo>
                  <a:lnTo>
                    <a:pt x="0" y="252031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51319" y="5430011"/>
              <a:ext cx="2392679" cy="3581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804278" y="5445226"/>
              <a:ext cx="2339975" cy="252095"/>
            </a:xfrm>
            <a:custGeom>
              <a:avLst/>
              <a:gdLst/>
              <a:ahLst/>
              <a:cxnLst/>
              <a:rect l="l" t="t" r="r" b="b"/>
              <a:pathLst>
                <a:path w="2339975" h="252095">
                  <a:moveTo>
                    <a:pt x="0" y="252031"/>
                  </a:moveTo>
                  <a:lnTo>
                    <a:pt x="2339720" y="252031"/>
                  </a:lnTo>
                  <a:lnTo>
                    <a:pt x="2339720" y="0"/>
                  </a:lnTo>
                  <a:lnTo>
                    <a:pt x="0" y="0"/>
                  </a:lnTo>
                  <a:lnTo>
                    <a:pt x="0" y="252031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0" y="118871"/>
            <a:ext cx="9144000" cy="1080770"/>
            <a:chOff x="0" y="118871"/>
            <a:chExt cx="9144000" cy="1080770"/>
          </a:xfrm>
        </p:grpSpPr>
        <p:sp>
          <p:nvSpPr>
            <p:cNvPr id="13" name="object 13"/>
            <p:cNvSpPr/>
            <p:nvPr/>
          </p:nvSpPr>
          <p:spPr>
            <a:xfrm>
              <a:off x="7485650" y="188594"/>
              <a:ext cx="1622916" cy="9263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0" y="118871"/>
              <a:ext cx="9144000" cy="1386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79514" y="306146"/>
              <a:ext cx="2609958" cy="6291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1060704"/>
              <a:ext cx="9144000" cy="1386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53008" y="1351280"/>
            <a:ext cx="4087495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15" b="1">
                <a:solidFill>
                  <a:srgbClr val="006FC0"/>
                </a:solidFill>
                <a:latin typeface="Calibri"/>
                <a:cs typeface="Calibri"/>
              </a:rPr>
              <a:t>Propuesta </a:t>
            </a:r>
            <a:r>
              <a:rPr dirty="0" sz="3200" spc="-10" b="1">
                <a:solidFill>
                  <a:srgbClr val="006FC0"/>
                </a:solidFill>
                <a:latin typeface="Calibri"/>
                <a:cs typeface="Calibri"/>
              </a:rPr>
              <a:t>Formativa</a:t>
            </a:r>
            <a:r>
              <a:rPr dirty="0" sz="3200" spc="-7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006FC0"/>
                </a:solidFill>
                <a:latin typeface="Calibri"/>
                <a:cs typeface="Calibri"/>
              </a:rPr>
              <a:t>3D  </a:t>
            </a:r>
            <a:r>
              <a:rPr dirty="0" sz="3200" spc="-10" b="1">
                <a:latin typeface="Calibri"/>
                <a:cs typeface="Calibri"/>
              </a:rPr>
              <a:t>(formadores)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</a:p>
        </p:txBody>
      </p:sp>
      <p:sp>
        <p:nvSpPr>
          <p:cNvPr id="18" name="object 18"/>
          <p:cNvSpPr txBox="1"/>
          <p:nvPr/>
        </p:nvSpPr>
        <p:spPr>
          <a:xfrm>
            <a:off x="7376921" y="3211195"/>
            <a:ext cx="1139825" cy="4768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 spc="-5" b="1">
                <a:solidFill>
                  <a:srgbClr val="7E7E7E"/>
                </a:solidFill>
                <a:latin typeface="Calibri"/>
                <a:cs typeface="Calibri"/>
              </a:rPr>
              <a:t>DIRIGIDO</a:t>
            </a:r>
            <a:r>
              <a:rPr dirty="0" sz="1200" spc="5" b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7E7E7E"/>
                </a:solidFill>
                <a:latin typeface="Calibri"/>
                <a:cs typeface="Calibri"/>
              </a:rPr>
              <a:t>A: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dirty="0" sz="1800" spc="-10">
                <a:latin typeface="Calibri"/>
                <a:cs typeface="Calibri"/>
              </a:rPr>
              <a:t>Formadores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76921" y="4125848"/>
            <a:ext cx="765810" cy="4768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 spc="-5" b="1">
                <a:solidFill>
                  <a:srgbClr val="7E7E7E"/>
                </a:solidFill>
                <a:latin typeface="Calibri"/>
                <a:cs typeface="Calibri"/>
              </a:rPr>
              <a:t>DURACIÓN: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dirty="0" sz="1800">
                <a:latin typeface="Calibri"/>
                <a:cs typeface="Calibri"/>
              </a:rPr>
              <a:t>23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76921" y="4765929"/>
            <a:ext cx="1278255" cy="4768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 spc="-5" b="1">
                <a:solidFill>
                  <a:srgbClr val="7E7E7E"/>
                </a:solidFill>
                <a:latin typeface="Calibri"/>
                <a:cs typeface="Calibri"/>
              </a:rPr>
              <a:t>INCLUYE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dirty="0" sz="1800" spc="-10">
                <a:latin typeface="Calibri"/>
                <a:cs typeface="Calibri"/>
              </a:rPr>
              <a:t>Impresora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ASI FORMAMOS</dc:creator>
  <dc:title>Presentación de PowerPoint</dc:title>
  <dcterms:created xsi:type="dcterms:W3CDTF">2021-02-03T17:34:07Z</dcterms:created>
  <dcterms:modified xsi:type="dcterms:W3CDTF">2021-02-03T17:34:07Z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2016-06-06T00:00:00Z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2021-02-03T00:00:00Z</vt:filetime>
  </property>
</Properties>
</file>